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57.xml" ContentType="application/vnd.openxmlformats-officedocument.presentationml.slide+xml"/>
  <Override PartName="/ppt/slides/slide71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s/slide56.xml" ContentType="application/vnd.openxmlformats-officedocument.presentationml.slide+xml"/>
  <Override PartName="/ppt/slides/slide52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slides/slide34.xml" ContentType="application/vnd.openxmlformats-officedocument.presentationml.slide+xml"/>
  <Override PartName="/ppt/slides/slide27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5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4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101.xml" ContentType="application/vnd.openxmlformats-officedocument.presentationml.slide+xml"/>
  <Override PartName="/ppt/slides/slide77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6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notesSlides/notesSlide6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80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36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92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95.xml" ContentType="application/vnd.openxmlformats-officedocument.presentationml.slide+xml"/>
  <Override PartName="/docProps/app.xml" ContentType="application/vnd.openxmlformats-officedocument.extended-properties+xml"/>
  <Override PartName="/ppt/slides/slide93.xml" ContentType="application/vnd.openxmlformats-officedocument.presentationml.slide+xml"/>
  <Override PartName="/ppt/notesSlides/notesSlide60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90.xml" ContentType="application/vnd.openxmlformats-officedocument.presentationml.slide+xml"/>
  <Override PartName="/ppt/slides/slide1.xml" ContentType="application/vnd.openxmlformats-officedocument.presentationml.slide+xml"/>
  <Override PartName="/ppt/slides/slide103.xml" ContentType="application/vnd.openxmlformats-officedocument.presentationml.slide+xml"/>
  <Override PartName="/ppt/notesSlides/notesSlide6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42.xml" ContentType="application/vnd.openxmlformats-officedocument.presentationml.slide+xml"/>
  <Override PartName="/ppt/slides/slide5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9.xml" ContentType="application/vnd.openxmlformats-officedocument.presentationml.slide+xml"/>
  <Override PartName="/ppt/slides/slide102.xml" ContentType="application/vnd.openxmlformats-officedocument.presentationml.slide+xml"/>
  <Override PartName="/ppt/slides/slide53.xml" ContentType="application/vnd.openxmlformats-officedocument.presentationml.slide+xml"/>
  <Override PartName="/ppt/slides/slide85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44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1.xml" ContentType="application/vnd.openxmlformats-officedocument.presentationml.slide+xml"/>
  <Override PartName="/ppt/slides/slide7.xml" ContentType="application/vnd.openxmlformats-officedocument.presentationml.slide+xml"/>
  <Override PartName="/ppt/slides/slide105.xml" ContentType="application/vnd.openxmlformats-officedocument.presentationml.slide+xml"/>
  <Override PartName="/ppt/slides/slide65.xml" ContentType="application/vnd.openxmlformats-officedocument.presentationml.slide+xml"/>
  <Override PartName="/ppt/slides/slide70.xml" ContentType="application/vnd.openxmlformats-officedocument.presentationml.slide+xml"/>
  <Override PartName="/ppt/slides/slide81.xml" ContentType="application/vnd.openxmlformats-officedocument.presentationml.slide+xml"/>
  <Override PartName="/ppt/slides/slide15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s/slide55.xml" ContentType="application/vnd.openxmlformats-officedocument.presentationml.slide+xml"/>
  <Override PartName="/ppt/slides/slide106.xml" ContentType="application/vnd.openxmlformats-officedocument.presentationml.slide+xml"/>
  <Override PartName="/ppt/slides/slide4.xml" ContentType="application/vnd.openxmlformats-officedocument.presentationml.slide+xml"/>
  <Override PartName="/ppt/slides/slide107.xml" ContentType="application/vnd.openxmlformats-officedocument.presentationml.slide+xml"/>
  <Override PartName="/ppt/slides/slide28.xml" ContentType="application/vnd.openxmlformats-officedocument.presentationml.slide+xml"/>
  <Override PartName="/ppt/slides/slide96.xml" ContentType="application/vnd.openxmlformats-officedocument.presentationml.slide+xml"/>
  <Override PartName="/ppt/slides/slide84.xml" ContentType="application/vnd.openxmlformats-officedocument.presentationml.slide+xml"/>
  <Override PartName="/ppt/slides/slide73.xml" ContentType="application/vnd.openxmlformats-officedocument.presentationml.slide+xml"/>
  <Override PartName="/ppt/slides/slide12.xml" ContentType="application/vnd.openxmlformats-officedocument.presentationml.slide+xml"/>
  <Override PartName="/ppt/slides/slide62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8.xml" ContentType="application/vnd.openxmlformats-officedocument.presentationml.slide+xml"/>
  <Override PartName="/ppt/slides/slide86.xml" ContentType="application/vnd.openxmlformats-officedocument.presentationml.slide+xml"/>
  <Override PartName="/ppt/slides/slide1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72.xml" ContentType="application/vnd.openxmlformats-officedocument.presentationml.slide+xml"/>
  <Override PartName="/ppt/slides/slide45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00.xml" ContentType="application/vnd.openxmlformats-officedocument.presentationml.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7.xml" ContentType="application/vnd.openxmlformats-officedocument.presentationml.notesSlide+xml"/>
  <Override PartName="/ppt/theme/theme1.xml" ContentType="application/vnd.openxmlformats-officedocument.theme+xml"/>
  <Override PartName="/ppt/slides/slide49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104.xml" ContentType="application/vnd.openxmlformats-officedocument.presentationml.slide+xml"/>
  <Override PartName="/ppt/slides/slide6.xml" ContentType="application/vnd.openxmlformats-officedocument.presentationml.slide+xml"/>
  <Override PartName="/ppt/slides/slide61.xml" ContentType="application/vnd.openxmlformats-officedocument.presentationml.slide+xml"/>
  <Override PartName="/ppt/notesSlides/notesSlide58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37.xml" ContentType="application/vnd.openxmlformats-officedocument.presentationml.slide+xml"/>
  <Override PartName="/ppt/slides/slide82.xml" ContentType="application/vnd.openxmlformats-officedocument.presentationml.slide+xml"/>
  <Override PartName="/ppt/slides/slide10.xml" ContentType="application/vnd.openxmlformats-officedocument.presentationml.slide+xml"/>
  <Override PartName="/ppt/slides/slide75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5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63.xml" ContentType="application/vnd.openxmlformats-officedocument.presentationml.slide+xml"/>
  <Override PartName="/ppt/slides/slide88.xml" ContentType="application/vnd.openxmlformats-officedocument.presentationml.slide+xml"/>
  <Override PartName="/ppt/slides/slide64.xml" ContentType="application/vnd.openxmlformats-officedocument.presentationml.slide+xml"/>
  <Override PartName="/ppt/slides/slide6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39.xml" ContentType="application/vnd.openxmlformats-officedocument.presentationml.slide+xml"/>
  <Override PartName="/ppt/slides/slide91.xml" ContentType="application/vnd.openxmlformats-officedocument.presentationml.slide+xml"/>
  <Override PartName="/ppt/slides/slide89.xml" ContentType="application/vnd.openxmlformats-officedocument.presentationml.slide+xml"/>
  <Override PartName="/ppt/slides/slide87.xml" ContentType="application/vnd.openxmlformats-officedocument.presentationml.slide+xml"/>
  <Override PartName="/ppt/slides/slide94.xml" ContentType="application/vnd.openxmlformats-officedocument.presentationml.slide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76.xml" ContentType="application/vnd.openxmlformats-officedocument.presentationml.slide+xml"/>
  <Override PartName="/ppt/slides/slide40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68.xml" ContentType="application/vnd.openxmlformats-officedocument.presentationml.slide+xml"/>
  <Override PartName="/ppt/slides/slide2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08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1">
  <p:sldMasterIdLst>
    <p:sldMasterId id="2147483648" r:id="rId0"/>
  </p:sldMasterIdLst>
  <p:notesMasterIdLst>
    <p:notesMasterId r:id="rId109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</p:sldIdLst>
  <p:sldSz cx="9144000" cy="6858000" type="screen4x3"/>
  <p:notesSz cx="6858000" cy="9144000"/>
  <p:defaultTextStyle>
    <a:lvl1pPr marL="0" indent="0" algn="l" defTabSz="914400" rtl="false" fontAlgn="bas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宋体"/>
      </a:defRPr>
    </a:lvl1pPr>
    <a:lvl2pPr marL="457200" indent="457200" algn="l" defTabSz="914400" rtl="false" fontAlgn="bas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宋体"/>
      </a:defRPr>
    </a:lvl2pPr>
    <a:lvl3pPr marL="914400" indent="914400" algn="l" defTabSz="914400" rtl="false" fontAlgn="bas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宋体"/>
      </a:defRPr>
    </a:lvl3pPr>
    <a:lvl4pPr marL="1371600" indent="1371600" algn="l" defTabSz="914400" rtl="false" fontAlgn="bas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宋体"/>
      </a:defRPr>
    </a:lvl4pPr>
    <a:lvl5pPr marL="1828800" indent="1828800" algn="l" defTabSz="914400" rtl="false" fontAlgn="bas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宋体"/>
      </a:defRPr>
    </a:lvl5pPr>
    <a:lvl6pPr>
      <a:defRPr lang="en-US" sz="1800"/>
    </a:lvl6pPr>
    <a:lvl7pPr>
      <a:defRPr lang="en-US" sz="1800"/>
    </a:lvl7pPr>
    <a:lvl8pPr>
      <a:defRPr lang="en-US" sz="1800"/>
    </a:lvl8pPr>
    <a:lvl9pPr>
      <a:defRPr lang="en-US" sz="1800"/>
    </a:lvl9pPr>
  </p:defaultTextStyle>
</p:presentation>
</file>

<file path=ppt/presProps.xml><?xml version="1.0" encoding="utf-8"?>
<p:presentationPr xmlns:p="http://schemas.openxmlformats.org/presentationml/2006/main">
  <p:extLst>
    <p:ext uri="{E76CE94A-603C-4142-B9EB-6D1370010A27}"/>
    <p:ext uri="{D31A062A-798A-4329-ABDD-BBA856620510}"/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>
  <p:normalViewPr>
    <p:restoredLeft sz="15620"/>
    <p:restoredTop sz="94660"/>
  </p:normalViewPr>
  <p:slideViewPr>
    <p:cSldViewPr>
      <p:cViewPr varScale="true">
        <p:scale>
          <a:sx n="104" d="100"/>
          <a:sy n="104" d="100"/>
        </p:scale>
        <p:origin x="-123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96" Type="http://schemas.openxmlformats.org/officeDocument/2006/relationships/slide" Target="slides/slide96.xml" /><Relationship Id="rId95" Type="http://schemas.openxmlformats.org/officeDocument/2006/relationships/slide" Target="slides/slide95.xml" /><Relationship Id="rId94" Type="http://schemas.openxmlformats.org/officeDocument/2006/relationships/slide" Target="slides/slide94.xml" /><Relationship Id="rId92" Type="http://schemas.openxmlformats.org/officeDocument/2006/relationships/slide" Target="slides/slide92.xml" /><Relationship Id="rId90" Type="http://schemas.openxmlformats.org/officeDocument/2006/relationships/slide" Target="slides/slide90.xml" /><Relationship Id="rId9" Type="http://schemas.openxmlformats.org/officeDocument/2006/relationships/slide" Target="slides/slide9.xml" /><Relationship Id="rId89" Type="http://schemas.openxmlformats.org/officeDocument/2006/relationships/slide" Target="slides/slide89.xml" /><Relationship Id="rId87" Type="http://schemas.openxmlformats.org/officeDocument/2006/relationships/slide" Target="slides/slide87.xml" /><Relationship Id="rId86" Type="http://schemas.openxmlformats.org/officeDocument/2006/relationships/slide" Target="slides/slide86.xml" /><Relationship Id="rId85" Type="http://schemas.openxmlformats.org/officeDocument/2006/relationships/slide" Target="slides/slide85.xml" /><Relationship Id="rId82" Type="http://schemas.openxmlformats.org/officeDocument/2006/relationships/slide" Target="slides/slide82.xml" /><Relationship Id="rId80" Type="http://schemas.openxmlformats.org/officeDocument/2006/relationships/slide" Target="slides/slide80.xml" /><Relationship Id="rId8" Type="http://schemas.openxmlformats.org/officeDocument/2006/relationships/slide" Target="slides/slide8.xml" /><Relationship Id="rId78" Type="http://schemas.openxmlformats.org/officeDocument/2006/relationships/slide" Target="slides/slide78.xml" /><Relationship Id="rId77" Type="http://schemas.openxmlformats.org/officeDocument/2006/relationships/slide" Target="slides/slide77.xml" /><Relationship Id="rId91" Type="http://schemas.openxmlformats.org/officeDocument/2006/relationships/slide" Target="slides/slide91.xml" /><Relationship Id="rId74" Type="http://schemas.openxmlformats.org/officeDocument/2006/relationships/slide" Target="slides/slide74.xml" /><Relationship Id="rId73" Type="http://schemas.openxmlformats.org/officeDocument/2006/relationships/slide" Target="slides/slide73.xml" /><Relationship Id="rId76" Type="http://schemas.openxmlformats.org/officeDocument/2006/relationships/slide" Target="slides/slide76.xml" /><Relationship Id="rId72" Type="http://schemas.openxmlformats.org/officeDocument/2006/relationships/slide" Target="slides/slide72.xml" /><Relationship Id="rId70" Type="http://schemas.openxmlformats.org/officeDocument/2006/relationships/slide" Target="slides/slide70.xml" /><Relationship Id="rId7" Type="http://schemas.openxmlformats.org/officeDocument/2006/relationships/slide" Target="slides/slide7.xml" /><Relationship Id="rId69" Type="http://schemas.openxmlformats.org/officeDocument/2006/relationships/slide" Target="slides/slide69.xml" /><Relationship Id="rId68" Type="http://schemas.openxmlformats.org/officeDocument/2006/relationships/slide" Target="slides/slide68.xml" /><Relationship Id="rId29" Type="http://schemas.openxmlformats.org/officeDocument/2006/relationships/slide" Target="slides/slide29.xml" /><Relationship Id="rId84" Type="http://schemas.openxmlformats.org/officeDocument/2006/relationships/slide" Target="slides/slide84.xml" /><Relationship Id="rId23" Type="http://schemas.openxmlformats.org/officeDocument/2006/relationships/slide" Target="slides/slide23.xml" /><Relationship Id="rId83" Type="http://schemas.openxmlformats.org/officeDocument/2006/relationships/slide" Target="slides/slide83.xml" /><Relationship Id="rId51" Type="http://schemas.openxmlformats.org/officeDocument/2006/relationships/slide" Target="slides/slide51.xml" /><Relationship Id="rId28" Type="http://schemas.openxmlformats.org/officeDocument/2006/relationships/slide" Target="slides/slide28.xml" /><Relationship Id="rId14" Type="http://schemas.openxmlformats.org/officeDocument/2006/relationships/slide" Target="slides/slide14.xml" /><Relationship Id="rId104" Type="http://schemas.openxmlformats.org/officeDocument/2006/relationships/slide" Target="slides/slide104.xml" /><Relationship Id="rId27" Type="http://schemas.openxmlformats.org/officeDocument/2006/relationships/slide" Target="slides/slide27.xml" /><Relationship Id="rId97" Type="http://schemas.openxmlformats.org/officeDocument/2006/relationships/slide" Target="slides/slide97.xml" /><Relationship Id="rId22" Type="http://schemas.openxmlformats.org/officeDocument/2006/relationships/slide" Target="slides/slide22.xml" /><Relationship Id="rId2" Type="http://schemas.openxmlformats.org/officeDocument/2006/relationships/slide" Target="slides/slide2.xml" /><Relationship Id="rId26" Type="http://schemas.openxmlformats.org/officeDocument/2006/relationships/slide" Target="slides/slide26.xml" /><Relationship Id="rId19" Type="http://schemas.openxmlformats.org/officeDocument/2006/relationships/slide" Target="slides/slide19.xml" /><Relationship Id="rId17" Type="http://schemas.openxmlformats.org/officeDocument/2006/relationships/slide" Target="slides/slide17.xml" /><Relationship Id="rId25" Type="http://schemas.openxmlformats.org/officeDocument/2006/relationships/slide" Target="slides/slide25.xml" /><Relationship Id="rId24" Type="http://schemas.openxmlformats.org/officeDocument/2006/relationships/slide" Target="slides/slide24.xml" /><Relationship Id="rId60" Type="http://schemas.openxmlformats.org/officeDocument/2006/relationships/slide" Target="slides/slide60.xml" /><Relationship Id="rId18" Type="http://schemas.openxmlformats.org/officeDocument/2006/relationships/slide" Target="slides/slide18.xml" /><Relationship Id="rId11" Type="http://schemas.openxmlformats.org/officeDocument/2006/relationships/slide" Target="slides/slide11.xml" /><Relationship Id="rId32" Type="http://schemas.openxmlformats.org/officeDocument/2006/relationships/slide" Target="slides/slide32.xml" /><Relationship Id="rId20" Type="http://schemas.openxmlformats.org/officeDocument/2006/relationships/slide" Target="slides/slide20.xml" /><Relationship Id="rId38" Type="http://schemas.openxmlformats.org/officeDocument/2006/relationships/slide" Target="slides/slide38.xml" /><Relationship Id="rId36" Type="http://schemas.openxmlformats.org/officeDocument/2006/relationships/slide" Target="slides/slide36.xml" /><Relationship Id="rId13" Type="http://schemas.openxmlformats.org/officeDocument/2006/relationships/slide" Target="slides/slide13.xml" /><Relationship Id="rId102" Type="http://schemas.openxmlformats.org/officeDocument/2006/relationships/slide" Target="slides/slide102.xml" /><Relationship Id="rId39" Type="http://schemas.openxmlformats.org/officeDocument/2006/relationships/slide" Target="slides/slide39.xml" /><Relationship Id="rId10" Type="http://schemas.openxmlformats.org/officeDocument/2006/relationships/slide" Target="slides/slide10.xml" /><Relationship Id="rId101" Type="http://schemas.openxmlformats.org/officeDocument/2006/relationships/slide" Target="slides/slide101.xml" /><Relationship Id="rId30" Type="http://schemas.openxmlformats.org/officeDocument/2006/relationships/slide" Target="slides/slide30.xml" /><Relationship Id="rId1" Type="http://schemas.openxmlformats.org/officeDocument/2006/relationships/slide" Target="slides/slide1.xml" /><Relationship Id="rId108" Type="http://schemas.openxmlformats.org/officeDocument/2006/relationships/slide" Target="slides/slide108.xml" /><Relationship Id="rId21" Type="http://schemas.openxmlformats.org/officeDocument/2006/relationships/slide" Target="slides/slide21.xml" /><Relationship Id="rId42" Type="http://schemas.openxmlformats.org/officeDocument/2006/relationships/slide" Target="slides/slide42.xml" /><Relationship Id="rId107" Type="http://schemas.openxmlformats.org/officeDocument/2006/relationships/slide" Target="slides/slide107.xml" /><Relationship Id="rId52" Type="http://schemas.openxmlformats.org/officeDocument/2006/relationships/slide" Target="slides/slide52.xml" /><Relationship Id="rId58" Type="http://schemas.openxmlformats.org/officeDocument/2006/relationships/slide" Target="slides/slide58.xml" /><Relationship Id="rId105" Type="http://schemas.openxmlformats.org/officeDocument/2006/relationships/slide" Target="slides/slide105.xml" /><Relationship Id="rId16" Type="http://schemas.openxmlformats.org/officeDocument/2006/relationships/slide" Target="slides/slide16.xml" /><Relationship Id="rId56" Type="http://schemas.openxmlformats.org/officeDocument/2006/relationships/slide" Target="slides/slide56.xml" /><Relationship Id="rId112" Type="http://schemas.openxmlformats.org/officeDocument/2006/relationships/viewProps" Target="viewProps.xml" /><Relationship Id="rId93" Type="http://schemas.openxmlformats.org/officeDocument/2006/relationships/slide" Target="slides/slide93.xml" /><Relationship Id="rId12" Type="http://schemas.openxmlformats.org/officeDocument/2006/relationships/slide" Target="slides/slide12.xml" /><Relationship Id="rId100" Type="http://schemas.openxmlformats.org/officeDocument/2006/relationships/slide" Target="slides/slide100.xml" /><Relationship Id="rId50" Type="http://schemas.openxmlformats.org/officeDocument/2006/relationships/slide" Target="slides/slide50.xml" /><Relationship Id="rId110" Type="http://schemas.openxmlformats.org/officeDocument/2006/relationships/presProps" Target="presProps.xml" /><Relationship Id="rId40" Type="http://schemas.openxmlformats.org/officeDocument/2006/relationships/slide" Target="slides/slide40.xml" /><Relationship Id="rId5" Type="http://schemas.openxmlformats.org/officeDocument/2006/relationships/slide" Target="slides/slide5.xml" /><Relationship Id="rId61" Type="http://schemas.openxmlformats.org/officeDocument/2006/relationships/slide" Target="slides/slide61.xml" /><Relationship Id="rId53" Type="http://schemas.openxmlformats.org/officeDocument/2006/relationships/slide" Target="slides/slide53.xml" /><Relationship Id="rId3" Type="http://schemas.openxmlformats.org/officeDocument/2006/relationships/slide" Target="slides/slide3.xml" /><Relationship Id="rId45" Type="http://schemas.openxmlformats.org/officeDocument/2006/relationships/slide" Target="slides/slide45.xml" /><Relationship Id="rId46" Type="http://schemas.openxmlformats.org/officeDocument/2006/relationships/slide" Target="slides/slide46.xml" /><Relationship Id="rId31" Type="http://schemas.openxmlformats.org/officeDocument/2006/relationships/slide" Target="slides/slide31.xml" /><Relationship Id="rId55" Type="http://schemas.openxmlformats.org/officeDocument/2006/relationships/slide" Target="slides/slide55.xml" /><Relationship Id="rId33" Type="http://schemas.openxmlformats.org/officeDocument/2006/relationships/slide" Target="slides/slide33.xml" /><Relationship Id="rId106" Type="http://schemas.openxmlformats.org/officeDocument/2006/relationships/slide" Target="slides/slide106.xml" /><Relationship Id="rId48" Type="http://schemas.openxmlformats.org/officeDocument/2006/relationships/slide" Target="slides/slide48.xml" /><Relationship Id="rId35" Type="http://schemas.openxmlformats.org/officeDocument/2006/relationships/slide" Target="slides/slide35.xml" /><Relationship Id="rId54" Type="http://schemas.openxmlformats.org/officeDocument/2006/relationships/slide" Target="slides/slide54.xml" /><Relationship Id="rId79" Type="http://schemas.openxmlformats.org/officeDocument/2006/relationships/slide" Target="slides/slide79.xml" /><Relationship Id="rId4" Type="http://schemas.openxmlformats.org/officeDocument/2006/relationships/slide" Target="slides/slide4.xml" /><Relationship Id="rId98" Type="http://schemas.openxmlformats.org/officeDocument/2006/relationships/slide" Target="slides/slide98.xml" /><Relationship Id="rId81" Type="http://schemas.openxmlformats.org/officeDocument/2006/relationships/slide" Target="slides/slide81.xml" /><Relationship Id="rId44" Type="http://schemas.openxmlformats.org/officeDocument/2006/relationships/slide" Target="slides/slide44.xml" /><Relationship Id="rId37" Type="http://schemas.openxmlformats.org/officeDocument/2006/relationships/slide" Target="slides/slide37.xml" /><Relationship Id="rId41" Type="http://schemas.openxmlformats.org/officeDocument/2006/relationships/slide" Target="slides/slide41.xml" /><Relationship Id="rId15" Type="http://schemas.openxmlformats.org/officeDocument/2006/relationships/slide" Target="slides/slide15.xml" /><Relationship Id="rId43" Type="http://schemas.openxmlformats.org/officeDocument/2006/relationships/slide" Target="slides/slide43.xml" /><Relationship Id="rId71" Type="http://schemas.openxmlformats.org/officeDocument/2006/relationships/slide" Target="slides/slide71.xml" /><Relationship Id="rId47" Type="http://schemas.openxmlformats.org/officeDocument/2006/relationships/slide" Target="slides/slide47.xml" /><Relationship Id="rId75" Type="http://schemas.openxmlformats.org/officeDocument/2006/relationships/slide" Target="slides/slide75.xml" /><Relationship Id="rId0" Type="http://schemas.openxmlformats.org/officeDocument/2006/relationships/slideMaster" Target="slideMasters/slideMaster1.xml" /><Relationship Id="rId49" Type="http://schemas.openxmlformats.org/officeDocument/2006/relationships/slide" Target="slides/slide49.xml" /><Relationship Id="rId109" Type="http://schemas.openxmlformats.org/officeDocument/2006/relationships/notesMaster" Target="notesMasters/notesMaster1.xml" /><Relationship Id="rId57" Type="http://schemas.openxmlformats.org/officeDocument/2006/relationships/slide" Target="slides/slide57.xml" /><Relationship Id="rId88" Type="http://schemas.openxmlformats.org/officeDocument/2006/relationships/slide" Target="slides/slide88.xml" /><Relationship Id="rId34" Type="http://schemas.openxmlformats.org/officeDocument/2006/relationships/slide" Target="slides/slide34.xml" /><Relationship Id="rId59" Type="http://schemas.openxmlformats.org/officeDocument/2006/relationships/slide" Target="slides/slide59.xml" /><Relationship Id="rId6" Type="http://schemas.openxmlformats.org/officeDocument/2006/relationships/slide" Target="slides/slide6.xml" /><Relationship Id="rId99" Type="http://schemas.openxmlformats.org/officeDocument/2006/relationships/slide" Target="slides/slide99.xml" /><Relationship Id="rId62" Type="http://schemas.openxmlformats.org/officeDocument/2006/relationships/slide" Target="slides/slide62.xml" /><Relationship Id="rId63" Type="http://schemas.openxmlformats.org/officeDocument/2006/relationships/slide" Target="slides/slide63.xml" /><Relationship Id="rId111" Type="http://schemas.openxmlformats.org/officeDocument/2006/relationships/tableStyles" Target="tableStyles.xml" /><Relationship Id="rId64" Type="http://schemas.openxmlformats.org/officeDocument/2006/relationships/slide" Target="slides/slide64.xml" /><Relationship Id="rId65" Type="http://schemas.openxmlformats.org/officeDocument/2006/relationships/slide" Target="slides/slide65.xml" /><Relationship Id="rId103" Type="http://schemas.openxmlformats.org/officeDocument/2006/relationships/slide" Target="slides/slide103.xml" /><Relationship Id="rId66" Type="http://schemas.openxmlformats.org/officeDocument/2006/relationships/slide" Target="slides/slide66.xml" /><Relationship Id="rId67" Type="http://schemas.openxmlformats.org/officeDocument/2006/relationships/slide" Target="slides/slide67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true" noChangeShapeType="true"/>
          </p:cNvSpPr>
          <p:nvPr>
            <p:ph type="hdr" idx="0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3" name="Rectangle 3"/>
          <p:cNvSpPr>
            <a:spLocks noGrp="true" noChangeShapeType="true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4" name="Rectangle 4"/>
          <p:cNvSpPr>
            <a:spLocks noGrp="true" noChangeShapeType="true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4">
            <a:solidFill>
              <a:srgbClr val="000000"/>
            </a:solidFill>
            <a:round/>
            <a:headEnd/>
            <a:tailEnd/>
          </a:ln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5" name="Rectangle 5"/>
          <p:cNvSpPr>
            <a:spLocks noGrp="true" noChangeShapeType="true"/>
          </p:cNvSpPr>
          <p:nvPr>
            <p:ph type="body" idx="3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 b="false" i="false">
                <a:solidFill>
                  <a:schemeClr val="dk1"/>
                </a:solidFill>
                <a:latin typeface="Times New Roman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 b="false" i="false">
                <a:solidFill>
                  <a:schemeClr val="dk1"/>
                </a:solidFill>
                <a:latin typeface="Times New Roman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 b="false" i="false">
                <a:solidFill>
                  <a:schemeClr val="dk1"/>
                </a:solidFill>
                <a:latin typeface="Times New Roman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 b="false" i="false">
                <a:solidFill>
                  <a:schemeClr val="dk1"/>
                </a:solidFill>
                <a:latin typeface="Times New Roman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 b="false" i="false">
                <a:solidFill>
                  <a:schemeClr val="dk1"/>
                </a:solidFill>
                <a:latin typeface="Times New Roman"/>
              </a:defRPr>
            </a:lvl5pPr>
          </a:lstStyle>
          <a:p>
            <a:pPr marL="0" lvl="0" indent="0">
              <a:spcBef>
                <a:spcPct val="30000"/>
              </a:spcBef>
              <a:buNone/>
            </a:pPr>
            <a:r>
              <a:rPr lang="en-US"/>
              <a:t>Click to edit Master text styles</a:t>
            </a:r>
            <a:endParaRPr/>
          </a:p>
          <a:p>
            <a:pPr marL="457200" lvl="1" indent="0">
              <a:spcBef>
                <a:spcPct val="30000"/>
              </a:spcBef>
              <a:buNone/>
            </a:pPr>
            <a:r>
              <a:rPr lang="en-US"/>
              <a:t>Second level</a:t>
            </a:r>
            <a:endParaRPr/>
          </a:p>
          <a:p>
            <a:pPr marL="914400" lvl="2" indent="0">
              <a:spcBef>
                <a:spcPct val="30000"/>
              </a:spcBef>
              <a:buNone/>
            </a:pPr>
            <a:r>
              <a:rPr lang="en-US"/>
              <a:t>Third level</a:t>
            </a:r>
            <a:endParaRPr/>
          </a:p>
          <a:p>
            <a:pPr marL="1371600" lvl="3" indent="0">
              <a:spcBef>
                <a:spcPct val="30000"/>
              </a:spcBef>
              <a:buNone/>
            </a:pPr>
            <a:r>
              <a:rPr lang="en-US"/>
              <a:t>Fourth level</a:t>
            </a:r>
            <a:endParaRPr/>
          </a:p>
          <a:p>
            <a:pPr marL="1828800" lvl="4" indent="0">
              <a:spcBef>
                <a:spcPct val="30000"/>
              </a:spcBef>
              <a:buNone/>
            </a:pPr>
            <a:r>
              <a:rPr lang="en-US"/>
              <a:t>Fifth level</a:t>
            </a:r>
            <a:endParaRPr/>
          </a:p>
        </p:txBody>
      </p:sp>
      <p:sp>
        <p:nvSpPr>
          <p:cNvPr id="6" name="Rectangle 6"/>
          <p:cNvSpPr>
            <a:spLocks noGrp="true" noChangeShapeType="true"/>
          </p:cNvSpPr>
          <p:nvPr>
            <p:ph type="ft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/>
            <a:endParaRPr sz="1400" dirty="false"/>
          </a:p>
        </p:txBody>
      </p:sp>
      <p:sp>
        <p:nvSpPr>
          <p:cNvPr id="7" name="Rectangle 7"/>
          <p:cNvSpPr>
            <a:spLocks noGrp="true" noChangeShapeType="true"/>
          </p:cNvSpPr>
          <p:nvPr>
            <p:ph type="sldNum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200" b="false" i="false" u="none">
                <a:latin typeface="Times New Roman"/>
              </a:rPr>
              <a:t>*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.xml" /></Relationships>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7.xml" /></Relationships>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1.xml" /></Relationships>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2.xml" /></Relationships>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4.xml" /></Relationships>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5.xml" /></Relationships>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6.xml" /></Relationships>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7.xml" /></Relationships>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8.xml" /></Relationships>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9.xml" /></Relationships>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.xml" /></Relationships>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.xml" /></Relationships>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3.xml" /></Relationships>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7.xml" /></Relationships>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8.xml" /></Relationships>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9.xml" /></Relationships>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0.xml" /></Relationships>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1.xml" /></Relationships>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2.xml" /></Relationships>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3.xml" /></Relationships>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4.xml" /></Relationships>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6.xml" /></Relationships>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0.xml" /></Relationships>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7.xml" /></Relationships>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.xml" /></Relationships>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0.xml" /></Relationships>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1.xml" /></Relationships>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2.xml" /></Relationships>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3.xml" /></Relationships>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4.xml" /></Relationships>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5.xml" /></Relationships>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6.xml" /></Relationships>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7.xml" /></Relationships>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1.xml" /></Relationships>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8.xml" /></Relationships>
</file>

<file path=ppt/notesSlides/_rels/notesSlide4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9.xml" /></Relationships>
</file>

<file path=ppt/notesSlides/_rels/notesSlide4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0.xml" /></Relationships>
</file>

<file path=ppt/notesSlides/_rels/notesSlide4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1.xml" /></Relationships>
</file>

<file path=ppt/notesSlides/_rels/notesSlide4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5.xml" /></Relationships>
</file>

<file path=ppt/notesSlides/_rels/notesSlide4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6.xml" /></Relationships>
</file>

<file path=ppt/notesSlides/_rels/notesSlide4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2.xml" /></Relationships>
</file>

<file path=ppt/notesSlides/_rels/notesSlide4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4.xml" /></Relationships>
</file>

<file path=ppt/notesSlides/_rels/notesSlide4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5.xml" /></Relationships>
</file>

<file path=ppt/notesSlides/_rels/notesSlide4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7.xml" /></Relationships>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2.xml" /></Relationships>
</file>

<file path=ppt/notesSlides/_rels/notesSlide5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.xml" /></Relationships>
</file>

<file path=ppt/notesSlides/_rels/notesSlide5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0.xml" /></Relationships>
</file>

<file path=ppt/notesSlides/_rels/notesSlide5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1.xml" /></Relationships>
</file>

<file path=ppt/notesSlides/_rels/notesSlide5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2.xml" /></Relationships>
</file>

<file path=ppt/notesSlides/_rels/notesSlide5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4.xml" /></Relationships>
</file>

<file path=ppt/notesSlides/_rels/notesSlide5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5.xml" /></Relationships>
</file>

<file path=ppt/notesSlides/_rels/notesSlide5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8.xml" /></Relationships>
</file>

<file path=ppt/notesSlides/_rels/notesSlide5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9.xml" /></Relationships>
</file>

<file path=ppt/notesSlides/_rels/notesSlide5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.xml" /></Relationships>
</file>

<file path=ppt/notesSlides/_rels/notesSlide5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0.xml" /></Relationships>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3.xml" /></Relationships>
</file>

<file path=ppt/notesSlides/_rels/notesSlide6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1.xml" /></Relationships>
</file>

<file path=ppt/notesSlides/_rels/notesSlide6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2.xml" /></Relationships>
</file>

<file path=ppt/notesSlides/_rels/notesSlide6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3.xml" /></Relationships>
</file>

<file path=ppt/notesSlides/_rels/notesSlide6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4.xml" /></Relationships>
</file>

<file path=ppt/notesSlides/_rels/notesSlide6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5.xml" /></Relationships>
</file>

<file path=ppt/notesSlides/_rels/notesSlide6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6.xml" /></Relationships>
</file>

<file path=ppt/notesSlides/_rels/notesSlide6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7.xml" /></Relationships>
</file>

<file path=ppt/notesSlides/_rels/notesSlide6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8.xml" /></Relationships>
</file>

<file path=ppt/notesSlides/_rels/notesSlide6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9.xml" /></Relationships>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4.xml" /></Relationships>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5.xml" /></Relationships>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6.xml" /></Relationships>
</file>

<file path=ppt/notesSlides/notesSlide1.xml><?xml version="1.0" encoding="utf-8"?>
<p:notes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3" name="Notes Placeholder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4" name="Slide Number Placeholder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en-US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图像占位符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33" name="备注占位符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lvl="0"/>
            <a:r>
              <a:rPr lang="zh-CN"/>
              <a:t>B（C不像Java那样有准确的图，知道所有指针的情况）</a:t>
            </a:r>
            <a:endParaRPr/>
          </a:p>
        </p:txBody>
      </p:sp>
      <p:sp>
        <p:nvSpPr>
          <p:cNvPr id="34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7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0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Image Placeholder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43" name="Notes Placeholder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44" name="Slide Number Placeholder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en-US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7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Image Placeholder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50" name="Notes Placeholder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51" name="Slide Number Placeholder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en-US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2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54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Image Placeholder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57" name="Notes Placeholder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58" name="Slide Number Placeholder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en-US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Image Placeholder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61" name="Notes Placeholder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62" name="Slide Number Placeholder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en-US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5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8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1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4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7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0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3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6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9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2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5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8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2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101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Image Placeholder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104" name="Notes Placeholder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105" name="Slide Number Placeholder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en-US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Box 1"/>
          <p:cNvSpPr txBox="true">
            <a:spLocks noGrp="true" noChangeShapeType="true"/>
          </p:cNvSpPr>
          <p:nvPr/>
        </p:nvSpPr>
        <p:spPr>
          <a:xfrm>
            <a:off x="1181100" y="725487"/>
            <a:ext cx="4953000" cy="3581400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8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24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Box 1"/>
          <p:cNvSpPr txBox="true">
            <a:spLocks noGrp="true" noChangeShapeType="true"/>
          </p:cNvSpPr>
          <p:nvPr/>
        </p:nvSpPr>
        <p:spPr>
          <a:xfrm>
            <a:off x="1181100" y="725487"/>
            <a:ext cx="4953000" cy="3581400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1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243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4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7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0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3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6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9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Box 1"/>
          <p:cNvSpPr txBox="true">
            <a:spLocks noGrp="true" noChangeShapeType="true"/>
          </p:cNvSpPr>
          <p:nvPr/>
        </p:nvSpPr>
        <p:spPr>
          <a:xfrm>
            <a:off x="1179512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2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Image Placeholder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135" name="Notes Placeholder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136" name="Slide Number Placeholder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en-US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9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2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1"/>
          <p:cNvSpPr txBox="true">
            <a:spLocks noGrp="true" noChangeShapeType="true"/>
          </p:cNvSpPr>
          <p:nvPr/>
        </p:nvSpPr>
        <p:spPr>
          <a:xfrm>
            <a:off x="1184275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5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lide Image Placeholder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148" name="Notes Placeholder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149" name="Slide Number Placeholder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en-US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52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55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58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1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4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7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70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73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76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Image Placeholder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179" name="Notes Placeholder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180" name="Slide Number Placeholder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en-US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83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 Box 1"/>
          <p:cNvSpPr txBox="true">
            <a:spLocks noGrp="true" noChangeShapeType="true"/>
          </p:cNvSpPr>
          <p:nvPr/>
        </p:nvSpPr>
        <p:spPr>
          <a:xfrm>
            <a:off x="1182687" y="688975"/>
            <a:ext cx="4489450" cy="3421062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86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14400" y="4344987"/>
            <a:ext cx="5029200" cy="41148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2"/>
          <p:cNvSpPr>
            <a:spLocks noGrp="true" noChangeShapeType="true"/>
          </p:cNvSpPr>
          <p:nvPr>
            <p:ph type="sldImg" idx="0"/>
          </p:nvPr>
        </p:nvSpPr>
        <p:spPr>
          <a:xfrm>
            <a:off x="1262062" y="723900"/>
            <a:ext cx="4778375" cy="3582987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189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973137" y="4556125"/>
            <a:ext cx="5356225" cy="4313237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2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5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8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01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04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07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10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>
  <p:cSld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2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213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16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>
  <p:cSld>
    <p:bg>
      <p:bgPr>
        <a:solidFill>
          <a:srgbClr val="FFFFFF"/>
        </a:solidFill>
      </p:bgPr>
    </p:bg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1"/>
          <p:cNvSpPr txBox="true">
            <a:spLocks noGrp="true" noChangeShapeType="true"/>
          </p:cNvSpPr>
          <p:nvPr/>
        </p:nvSpPr>
        <p:spPr>
          <a:xfrm>
            <a:off x="1174750" y="723900"/>
            <a:ext cx="4954587" cy="3582987"/>
          </a:xfrm>
          <a:prstGeom prst="rect">
            <a:avLst/>
          </a:prstGeom>
          <a:ln w="9524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2" name="Rectangle 2"/>
          <p:cNvSpPr>
            <a:spLocks noGrp="true" noChangeShapeType="true"/>
          </p:cNvSpPr>
          <p:nvPr>
            <p:ph type="body" idx="0"/>
          </p:nvPr>
        </p:nvSpPr>
        <p:spPr>
          <a:xfrm>
            <a:off x="974725" y="4556125"/>
            <a:ext cx="5353050" cy="4314825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幻灯片图像占位符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25" name="备注占位符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lvl="0"/>
            <a:r>
              <a:rPr lang="zh-CN"/>
              <a:t>A （接近50%+Header）</a:t>
            </a:r>
            <a:endParaRPr/>
          </a:p>
        </p:txBody>
      </p:sp>
      <p:sp>
        <p:nvSpPr>
          <p:cNvPr id="26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幻灯片图像占位符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29" name="备注占位符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lvl="0"/>
            <a:r>
              <a:rPr lang="en-US"/>
              <a:t>D</a:t>
            </a:r>
            <a:endParaRPr/>
          </a:p>
        </p:txBody>
      </p:sp>
      <p:sp>
        <p:nvSpPr>
          <p:cNvPr id="30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/>
              </a:rPr>
              <a:t>*</a:t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 type="title">
  <p:cSld name="Title and Ob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6"/>
          <p:cNvSpPr>
            <a:spLocks noGrp="true" noChangeShapeType="true"/>
          </p:cNvSpPr>
          <p:nvPr>
            <p:ph type="title" idx="0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hape 1027"/>
          <p:cNvSpPr>
            <a:spLocks noGrp="true" noChangeShapeType="true"/>
          </p:cNvSpPr>
          <p:nvPr>
            <p:ph idx="1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4" name="Shape 1028"/>
          <p:cNvSpPr>
            <a:spLocks noGrp="true" noChangeShapeType="true"/>
          </p:cNvSpPr>
          <p:nvPr>
            <p:ph type="dt" idx="2"/>
          </p:nvPr>
        </p:nvSpPr>
        <p:spPr>
          <a:xfrm>
            <a:off x="838200" y="6172200"/>
            <a:ext cx="15240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endParaRPr lang="en-US" sz="1400"/>
          </a:p>
        </p:txBody>
      </p:sp>
      <p:sp>
        <p:nvSpPr>
          <p:cNvPr id="5" name="Shape 1029"/>
          <p:cNvSpPr>
            <a:spLocks noGrp="true" noChangeShapeType="true"/>
          </p:cNvSpPr>
          <p:nvPr>
            <p:ph type="ftr" idx="3"/>
          </p:nvPr>
        </p:nvSpPr>
        <p:spPr>
          <a:xfrm>
            <a:off x="2590800" y="61722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/>
              </a:rPr>
              <a:t>Compilers Autumn 2002</a:t>
            </a:r>
            <a:endParaRPr/>
          </a:p>
        </p:txBody>
      </p:sp>
      <p:sp>
        <p:nvSpPr>
          <p:cNvPr id="6" name="Shape 1030"/>
          <p:cNvSpPr>
            <a:spLocks noGrp="true" noChangeShapeType="true"/>
          </p:cNvSpPr>
          <p:nvPr>
            <p:ph type="sldNum" idx="4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&lt;#&gt;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showMasterSp="false" type="title">
  <p:cSld name="1_icfp99">
    <p:bg>
      <p:bgPr>
        <a:solidFill>
          <a:schemeClr val="lt1"/>
        </a:solidFill>
      </p:bgPr>
    </p:bg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true" noChangeShapeType="true"/>
          </p:cNvSpPr>
          <p:nvPr>
            <p:ph type="title" idx="0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10" name="Rectangle 1028"/>
          <p:cNvSpPr>
            <a:spLocks noGrp="true" noChangeShapeType="true"/>
          </p:cNvSpPr>
          <p:nvPr>
            <p:ph type="dt" idx="2"/>
          </p:nvPr>
        </p:nvSpPr>
        <p:spPr>
          <a:xfrm>
            <a:off x="533400" y="6248400"/>
            <a:ext cx="1905000" cy="4572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 marL="0" lvl="0" indent="0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/>
              </a:rPr>
              <a:t>*</a:t>
            </a:r>
            <a:endParaRPr/>
          </a:p>
        </p:txBody>
      </p:sp>
      <p:sp>
        <p:nvSpPr>
          <p:cNvPr id="11" name="Rectangle 1029"/>
          <p:cNvSpPr>
            <a:spLocks noGrp="true" noChangeShapeType="true"/>
          </p:cNvSpPr>
          <p:nvPr>
            <p:ph type="ftr" idx="3"/>
          </p:nvPr>
        </p:nvSpPr>
        <p:spPr>
          <a:xfrm>
            <a:off x="2514600" y="62484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/>
              </a:rPr>
              <a:t>Compilers Autumn 2002</a:t>
            </a:r>
            <a:endParaRPr/>
          </a:p>
        </p:txBody>
      </p:sp>
      <p:sp>
        <p:nvSpPr>
          <p:cNvPr id="12" name="Rectangle 1030"/>
          <p:cNvSpPr>
            <a:spLocks noGrp="true" noChangeShapeType="true"/>
          </p:cNvSpPr>
          <p:nvPr>
            <p:ph type="sldNum" idx="4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type="blank">
  <p:cSld name="Blank Slide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3" Type="http://schemas.openxmlformats.org/officeDocument/2006/relationships/theme" Target="../theme/theme1.xml" /><Relationship Id="rId2" Type="http://schemas.openxmlformats.org/officeDocument/2006/relationships/slideLayout" Target="../slideLayouts/slideLayout3.xml" /><Relationship Id="rId0" Type="http://schemas.openxmlformats.org/officeDocument/2006/relationships/slideLayout" Target="../slideLayouts/slideLayout1.xml" /><Relationship Id="rId1" Type="http://schemas.openxmlformats.org/officeDocument/2006/relationships/slideLayout" Target="../slideLayouts/slideLayout2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true" noChangeShapeType="true"/>
          </p:cNvSpPr>
          <p:nvPr>
            <p:ph type="title" idx="0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4" name="Rectangle 4"/>
          <p:cNvSpPr>
            <a:spLocks noGrp="true" noChangeShapeType="true"/>
          </p:cNvSpPr>
          <p:nvPr>
            <p:ph type="dt" idx="2"/>
          </p:nvPr>
        </p:nvSpPr>
        <p:spPr>
          <a:xfrm>
            <a:off x="838200" y="6172200"/>
            <a:ext cx="15240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/>
              </a:rPr>
              <a:t>*</a:t>
            </a:r>
            <a:endParaRPr/>
          </a:p>
        </p:txBody>
      </p:sp>
      <p:sp>
        <p:nvSpPr>
          <p:cNvPr id="5" name="Rectangle 5"/>
          <p:cNvSpPr>
            <a:spLocks noGrp="true" noChangeShapeType="true"/>
          </p:cNvSpPr>
          <p:nvPr>
            <p:ph type="ftr" idx="3"/>
          </p:nvPr>
        </p:nvSpPr>
        <p:spPr>
          <a:xfrm>
            <a:off x="2590800" y="61722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/>
              </a:rPr>
              <a:t>Compilers Autumn 2002</a:t>
            </a:r>
            <a:endParaRPr/>
          </a:p>
        </p:txBody>
      </p:sp>
      <p:sp>
        <p:nvSpPr>
          <p:cNvPr id="6" name="Rectangle 6"/>
          <p:cNvSpPr>
            <a:spLocks noGrp="true" noChangeShapeType="true"/>
          </p:cNvSpPr>
          <p:nvPr>
            <p:ph type="sldNum" idx="4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sp>
        <p:nvSpPr>
          <p:cNvPr id="7" name="Line 7"/>
          <p:cNvSpPr>
            <a:spLocks noGrp="true" noChangeShapeType="true"/>
          </p:cNvSpPr>
          <p:nvPr/>
        </p:nvSpPr>
        <p:spPr>
          <a:xfrm>
            <a:off x="457200" y="1371600"/>
            <a:ext cx="807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</p:sldLayoutIdLst>
  <p:txStyles>
    <p:titleStyle>
      <a:lvl1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宋体"/>
        </a:defRPr>
      </a:lvl1pPr>
      <a:lvl2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宋体"/>
        </a:defRPr>
      </a:lvl2pPr>
      <a:lvl3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宋体"/>
        </a:defRPr>
      </a:lvl3pPr>
      <a:lvl4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宋体"/>
        </a:defRPr>
      </a:lvl4pPr>
      <a:lvl5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宋体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titleStyle>
    <p:bodyStyle>
      <a:lvl1pPr marL="342900" indent="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•"/>
        <a:defRPr lang="en-US" sz="2800" b="false" i="false">
          <a:solidFill>
            <a:schemeClr val="dk1"/>
          </a:solidFill>
          <a:latin typeface="Comic Sans MS"/>
          <a:ea typeface="宋体"/>
        </a:defRPr>
      </a:lvl1pPr>
      <a:lvl2pPr marL="742950" indent="4572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–"/>
        <a:defRPr lang="en-US" sz="2400" b="false" i="false">
          <a:solidFill>
            <a:schemeClr val="dk1"/>
          </a:solidFill>
          <a:latin typeface="Comic Sans MS"/>
        </a:defRPr>
      </a:lvl2pPr>
      <a:lvl3pPr marL="1143000" indent="9144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•"/>
        <a:defRPr lang="en-US" sz="2000" b="false" i="false">
          <a:solidFill>
            <a:schemeClr val="dk1"/>
          </a:solidFill>
          <a:latin typeface="Comic Sans MS"/>
        </a:defRPr>
      </a:lvl3pPr>
      <a:lvl4pPr marL="1600200" indent="13716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–"/>
        <a:defRPr lang="en-US" sz="2000" b="false" i="false">
          <a:solidFill>
            <a:schemeClr val="dk1"/>
          </a:solidFill>
          <a:latin typeface="Comic Sans MS"/>
        </a:defRPr>
      </a:lvl4pPr>
      <a:lvl5pPr marL="2057400" indent="18288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»"/>
        <a:defRPr lang="en-US" sz="2000" b="false" i="false">
          <a:solidFill>
            <a:schemeClr val="dk1"/>
          </a:solidFill>
          <a:latin typeface="Comic Sans MS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bodyStyle>
    <p:otherStyle>
      <a:lvl1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宋体"/>
        </a:defRPr>
      </a:lvl1pPr>
      <a:lvl2pPr marL="457200" indent="45720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宋体"/>
        </a:defRPr>
      </a:lvl2pPr>
      <a:lvl3pPr marL="914400" indent="91440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宋体"/>
        </a:defRPr>
      </a:lvl3pPr>
      <a:lvl4pPr marL="1371600" indent="137160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宋体"/>
        </a:defRPr>
      </a:lvl4pPr>
      <a:lvl5pPr marL="1828800" indent="182880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宋体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.xml" /><Relationship Id="rId0" Type="http://schemas.openxmlformats.org/officeDocument/2006/relationships/slideLayout" Target="../slideLayouts/slideLayout2.xml" 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.xml" /><Relationship Id="rId0" Type="http://schemas.openxmlformats.org/officeDocument/2006/relationships/slideLayout" Target="../slideLayouts/slideLayout3.xml" /></Relationships>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.xml" /><Relationship Id="rId0" Type="http://schemas.openxmlformats.org/officeDocument/2006/relationships/slideLayout" Target="../slideLayouts/slideLayout3.xml" /></Relationships>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.xml" /><Relationship Id="rId0" Type="http://schemas.openxmlformats.org/officeDocument/2006/relationships/slideLayout" Target="../slideLayouts/slideLayout3.xml" /></Relationships>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.xml" /><Relationship Id="rId0" Type="http://schemas.openxmlformats.org/officeDocument/2006/relationships/slideLayout" Target="../slideLayouts/slideLayout3.xml" /></Relationships>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.xml" /><Relationship Id="rId0" Type="http://schemas.openxmlformats.org/officeDocument/2006/relationships/slideLayout" Target="../slideLayouts/slideLayout3.xml" /></Relationships>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7.xml" /><Relationship Id="rId0" Type="http://schemas.openxmlformats.org/officeDocument/2006/relationships/slideLayout" Target="../slideLayouts/slideLayout3.xml" /></Relationships>
</file>

<file path=ppt/slides/_rels/slide105.xml.rels><?xml version="1.0" encoding="UTF-8" standalone="yes"?><Relationships xmlns="http://schemas.openxmlformats.org/package/2006/relationships"><Relationship Id="rId2" Type="http://schemas.openxmlformats.org/officeDocument/2006/relationships/image" Target="media/image1.png" /><Relationship Id="rId0" Type="http://schemas.openxmlformats.org/officeDocument/2006/relationships/slideLayout" Target="../slideLayouts/slideLayout3.xml" /><Relationship Id="rId1" Type="http://schemas.openxmlformats.org/officeDocument/2006/relationships/notesSlide" Target="../notesSlides/notesSlide8.xml" /></Relationships>
</file>

<file path=ppt/slides/_rels/slide10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Relationship Id="rId2" Type="http://schemas.openxmlformats.org/officeDocument/2006/relationships/image" Target="media/image2.png" /><Relationship Id="rId1" Type="http://schemas.openxmlformats.org/officeDocument/2006/relationships/notesSlide" Target="../notesSlides/notesSlide9.xml" /></Relationships>
</file>

<file path=ppt/slides/_rels/slide107.xml.rels><?xml version="1.0" encoding="UTF-8" standalone="yes"?><Relationships xmlns="http://schemas.openxmlformats.org/package/2006/relationships"><Relationship Id="rId2" Type="http://schemas.openxmlformats.org/officeDocument/2006/relationships/image" Target="media/image3.png" /><Relationship Id="rId0" Type="http://schemas.openxmlformats.org/officeDocument/2006/relationships/slideLayout" Target="../slideLayouts/slideLayout3.xml" /><Relationship Id="rId1" Type="http://schemas.openxmlformats.org/officeDocument/2006/relationships/notesSlide" Target="../notesSlides/notesSlide10.xml" /></Relationships>
</file>

<file path=ppt/slides/_rels/slide10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1.xml" /><Relationship Id="rId0" Type="http://schemas.openxmlformats.org/officeDocument/2006/relationships/slideLayout" Target="../slideLayouts/slideLayout3.xml" 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2.xml" /><Relationship Id="rId0" Type="http://schemas.openxmlformats.org/officeDocument/2006/relationships/slideLayout" Target="../slideLayouts/slideLayout3.xml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image" Target="media/image4.png" /><Relationship Id="rId0" Type="http://schemas.openxmlformats.org/officeDocument/2006/relationships/slideLayout" Target="../slideLayouts/slideLayout3.xml" 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3.xml" /><Relationship Id="rId0" Type="http://schemas.openxmlformats.org/officeDocument/2006/relationships/slideLayout" Target="../slideLayouts/slideLayout3.xml" 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4.xml" /><Relationship Id="rId0" Type="http://schemas.openxmlformats.org/officeDocument/2006/relationships/slideLayout" Target="../slideLayouts/slideLayout3.xml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5.xml" /><Relationship Id="rId0" Type="http://schemas.openxmlformats.org/officeDocument/2006/relationships/slideLayout" Target="../slideLayouts/slideLayout3.xml" 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6.xml" /><Relationship Id="rId0" Type="http://schemas.openxmlformats.org/officeDocument/2006/relationships/slideLayout" Target="../slideLayouts/slideLayout3.xml" /></Relationships>
</file>

<file path=ppt/slides/_rels/slide18.xml.rels><?xml version="1.0" encoding="UTF-8" standalone="yes"?><Relationships xmlns="http://schemas.openxmlformats.org/package/2006/relationships"><Relationship Id="rId2" Type="http://schemas.openxmlformats.org/officeDocument/2006/relationships/image" Target="media/image5.png" /><Relationship Id="rId0" Type="http://schemas.openxmlformats.org/officeDocument/2006/relationships/slideLayout" Target="../slideLayouts/slideLayout3.xml" /><Relationship Id="rId1" Type="http://schemas.openxmlformats.org/officeDocument/2006/relationships/notesSlide" Target="../notesSlides/notesSlide17.xml" 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8.xml" /><Relationship Id="rId0" Type="http://schemas.openxmlformats.org/officeDocument/2006/relationships/slideLayout" Target="../slideLayouts/slideLayout3.xml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9.xml" /><Relationship Id="rId0" Type="http://schemas.openxmlformats.org/officeDocument/2006/relationships/slideLayout" Target="../slideLayouts/slideLayout3.xml" 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image" Target="media/image6.png" /><Relationship Id="rId0" Type="http://schemas.openxmlformats.org/officeDocument/2006/relationships/slideLayout" Target="../slideLayouts/slideLayout3.xml" 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image" Target="media/image7.png" /><Relationship Id="rId0" Type="http://schemas.openxmlformats.org/officeDocument/2006/relationships/slideLayout" Target="../slideLayouts/slideLayout3.xml" 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image" Target="media/image8.png" /><Relationship Id="rId0" Type="http://schemas.openxmlformats.org/officeDocument/2006/relationships/slideLayout" Target="../slideLayouts/slideLayout3.xml" 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0.xml" /><Relationship Id="rId0" Type="http://schemas.openxmlformats.org/officeDocument/2006/relationships/slideLayout" Target="../slideLayouts/slideLayout3.xml" /></Relationships>
</file>

<file path=ppt/slides/_rels/slide2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25.xml.rels><?xml version="1.0" encoding="UTF-8" standalone="yes"?><Relationships xmlns="http://schemas.openxmlformats.org/package/2006/relationships"><Relationship Id="rId2" Type="http://schemas.openxmlformats.org/officeDocument/2006/relationships/image" Target="media/image10.png" /><Relationship Id="rId3" Type="http://schemas.openxmlformats.org/officeDocument/2006/relationships/image" Target="media/image11.png" /><Relationship Id="rId0" Type="http://schemas.openxmlformats.org/officeDocument/2006/relationships/slideLayout" Target="../slideLayouts/slideLayout3.xml" /><Relationship Id="rId1" Type="http://schemas.openxmlformats.org/officeDocument/2006/relationships/image" Target="media/image9.png" /></Relationships>
</file>

<file path=ppt/slides/_rels/slide2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1.xml" /><Relationship Id="rId0" Type="http://schemas.openxmlformats.org/officeDocument/2006/relationships/slideLayout" Target="../slideLayouts/slideLayout3.xml" 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2.xml" /><Relationship Id="rId0" Type="http://schemas.openxmlformats.org/officeDocument/2006/relationships/slideLayout" Target="../slideLayouts/slideLayout3.xml" 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3.xml" /><Relationship Id="rId0" Type="http://schemas.openxmlformats.org/officeDocument/2006/relationships/slideLayout" Target="../slideLayouts/slideLayout3.xml" /></Relationships>
</file>

<file path=ppt/slides/_rels/slide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4.xml" /><Relationship Id="rId0" Type="http://schemas.openxmlformats.org/officeDocument/2006/relationships/slideLayout" Target="../slideLayouts/slideLayout3.xml" 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5.xml" /><Relationship Id="rId0" Type="http://schemas.openxmlformats.org/officeDocument/2006/relationships/slideLayout" Target="../slideLayouts/slideLayout3.xml" 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6.xml" /><Relationship Id="rId0" Type="http://schemas.openxmlformats.org/officeDocument/2006/relationships/slideLayout" Target="../slideLayouts/slideLayout3.xml" 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7.xml" /><Relationship Id="rId0" Type="http://schemas.openxmlformats.org/officeDocument/2006/relationships/slideLayout" Target="../slideLayouts/slideLayout3.xml" 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8.xml" /><Relationship Id="rId0" Type="http://schemas.openxmlformats.org/officeDocument/2006/relationships/slideLayout" Target="../slideLayouts/slideLayout3.xml" /></Relationships>
</file>

<file path=ppt/slides/_rels/slide3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9.xml" /><Relationship Id="rId0" Type="http://schemas.openxmlformats.org/officeDocument/2006/relationships/slideLayout" Target="../slideLayouts/slideLayout3.xml" 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0.xml" /><Relationship Id="rId0" Type="http://schemas.openxmlformats.org/officeDocument/2006/relationships/slideLayout" Target="../slideLayouts/slideLayout3.xml" 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image" Target="media/image12.png" /><Relationship Id="rId0" Type="http://schemas.openxmlformats.org/officeDocument/2006/relationships/slideLayout" Target="../slideLayouts/slideLayout3.xml" 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image" Target="media/image13.png" /><Relationship Id="rId0" Type="http://schemas.openxmlformats.org/officeDocument/2006/relationships/slideLayout" Target="../slideLayouts/slideLayout3.xml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1.xml" /><Relationship Id="rId0" Type="http://schemas.openxmlformats.org/officeDocument/2006/relationships/slideLayout" Target="../slideLayouts/slideLayout3.xml" 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2.xml" /><Relationship Id="rId0" Type="http://schemas.openxmlformats.org/officeDocument/2006/relationships/slideLayout" Target="../slideLayouts/slideLayout3.xml" 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3.xml" /><Relationship Id="rId0" Type="http://schemas.openxmlformats.org/officeDocument/2006/relationships/slideLayout" Target="../slideLayouts/slideLayout3.xml" 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4.xml" /><Relationship Id="rId0" Type="http://schemas.openxmlformats.org/officeDocument/2006/relationships/slideLayout" Target="../slideLayouts/slideLayout3.xml" 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5.xml" /><Relationship Id="rId0" Type="http://schemas.openxmlformats.org/officeDocument/2006/relationships/slideLayout" Target="../slideLayouts/slideLayout3.xml" 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6.xml" /><Relationship Id="rId0" Type="http://schemas.openxmlformats.org/officeDocument/2006/relationships/slideLayout" Target="../slideLayouts/slideLayout3.xml" 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7.xml" /><Relationship Id="rId0" Type="http://schemas.openxmlformats.org/officeDocument/2006/relationships/slideLayout" Target="../slideLayouts/slideLayout3.xml" 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8.xml" /><Relationship Id="rId0" Type="http://schemas.openxmlformats.org/officeDocument/2006/relationships/slideLayout" Target="../slideLayouts/slideLayout3.xml" 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9.xml" /><Relationship Id="rId0" Type="http://schemas.openxmlformats.org/officeDocument/2006/relationships/slideLayout" Target="../slideLayouts/slideLayout3.xml" 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0.xml" /><Relationship Id="rId0" Type="http://schemas.openxmlformats.org/officeDocument/2006/relationships/slideLayout" Target="../slideLayouts/slideLayout3.xml" 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1.xml" /><Relationship Id="rId0" Type="http://schemas.openxmlformats.org/officeDocument/2006/relationships/slideLayout" Target="../slideLayouts/slideLayout3.xml" /></Relationships>
</file>

<file path=ppt/slides/_rels/slide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2.xml" /><Relationship Id="rId0" Type="http://schemas.openxmlformats.org/officeDocument/2006/relationships/slideLayout" Target="../slideLayouts/slideLayout3.xml" 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3.xml" /><Relationship Id="rId0" Type="http://schemas.openxmlformats.org/officeDocument/2006/relationships/slideLayout" Target="../slideLayouts/slideLayout3.xml" /></Relationships>
</file>

<file path=ppt/slides/_rels/slide5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5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5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4.xml" /><Relationship Id="rId0" Type="http://schemas.openxmlformats.org/officeDocument/2006/relationships/slideLayout" Target="../slideLayouts/slideLayout3.xml" /></Relationships>
</file>

<file path=ppt/slides/_rels/slide5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image" Target="media/image14.png" /><Relationship Id="rId0" Type="http://schemas.openxmlformats.org/officeDocument/2006/relationships/slideLayout" Target="../slideLayouts/slideLayout3.xml" 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image" Target="media/image15.png" /><Relationship Id="rId0" Type="http://schemas.openxmlformats.org/officeDocument/2006/relationships/slideLayout" Target="../slideLayouts/slideLayout3.xml" /></Relationships>
</file>

<file path=ppt/slides/_rels/slide5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5.xml" /><Relationship Id="rId0" Type="http://schemas.openxmlformats.org/officeDocument/2006/relationships/slideLayout" Target="../slideLayouts/slideLayout3.xml" /></Relationships>
</file>

<file path=ppt/slides/_rels/slide6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61.xml.rels><?xml version="1.0" encoding="UTF-8" standalone="yes"?><Relationships xmlns="http://schemas.openxmlformats.org/package/2006/relationships"><Relationship Id="rId3" Type="http://schemas.openxmlformats.org/officeDocument/2006/relationships/image" Target="media/image18.png" /><Relationship Id="rId2" Type="http://schemas.openxmlformats.org/officeDocument/2006/relationships/image" Target="media/image17.png" /><Relationship Id="rId4" Type="http://schemas.openxmlformats.org/officeDocument/2006/relationships/hyperlink" Target="https://www.usenix.org/system/files/conference/fast14/fast14-paper_rumble.pdf" TargetMode="External"/><Relationship Id="rId0" Type="http://schemas.openxmlformats.org/officeDocument/2006/relationships/slideLayout" Target="../slideLayouts/slideLayout3.xml" /><Relationship Id="rId1" Type="http://schemas.openxmlformats.org/officeDocument/2006/relationships/image" Target="media/image16.png" /></Relationships>
</file>

<file path=ppt/slides/_rels/slide6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6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64.xml.rels><?xml version="1.0" encoding="UTF-8" standalone="yes"?><Relationships xmlns="http://schemas.openxmlformats.org/package/2006/relationships"><Relationship Id="rId2" Type="http://schemas.openxmlformats.org/officeDocument/2006/relationships/image" Target="media/image19.png" /><Relationship Id="rId0" Type="http://schemas.openxmlformats.org/officeDocument/2006/relationships/slideLayout" Target="../slideLayouts/slideLayout3.xml" /><Relationship Id="rId1" Type="http://schemas.openxmlformats.org/officeDocument/2006/relationships/hyperlink" Target="https://link.zhihu.com/?target=https%3A//raft.github.io/raft.pdf" TargetMode="External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image" Target="media/image20.png" /><Relationship Id="rId0" Type="http://schemas.openxmlformats.org/officeDocument/2006/relationships/slideLayout" Target="../slideLayouts/slideLayout3.xml" /></Relationships>
</file>

<file path=ppt/slides/_rels/slide6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image" Target="media/image21.png" /><Relationship Id="rId0" Type="http://schemas.openxmlformats.org/officeDocument/2006/relationships/slideLayout" Target="../slideLayouts/slideLayout3.xml" /></Relationships>
</file>

<file path=ppt/slides/_rels/slide6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6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image" Target="media/image22.png" /><Relationship Id="rId0" Type="http://schemas.openxmlformats.org/officeDocument/2006/relationships/slideLayout" Target="../slideLayouts/slideLayout3.xml" 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image" Target="media/image22.png" /><Relationship Id="rId0" Type="http://schemas.openxmlformats.org/officeDocument/2006/relationships/slideLayout" Target="../slideLayouts/slideLayout3.xml" 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6.xml" /><Relationship Id="rId0" Type="http://schemas.openxmlformats.org/officeDocument/2006/relationships/slideLayout" Target="../slideLayouts/slideLayout3.xml" /></Relationships>
</file>

<file path=ppt/slides/_rels/slide7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7.xml" /><Relationship Id="rId0" Type="http://schemas.openxmlformats.org/officeDocument/2006/relationships/slideLayout" Target="../slideLayouts/slideLayout3.xml" 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8.xml" /><Relationship Id="rId0" Type="http://schemas.openxmlformats.org/officeDocument/2006/relationships/slideLayout" Target="../slideLayouts/slideLayout3.xml" /></Relationships>
</file>

<file path=ppt/slides/_rels/slide7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9.xml" /><Relationship Id="rId0" Type="http://schemas.openxmlformats.org/officeDocument/2006/relationships/slideLayout" Target="../slideLayouts/slideLayout3.xml" /></Relationships>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image" Target="media/image23.png" /><Relationship Id="rId0" Type="http://schemas.openxmlformats.org/officeDocument/2006/relationships/slideLayout" Target="../slideLayouts/slideLayout3.xml" /></Relationships>
</file>

<file path=ppt/slides/_rels/slide7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0.xml" /><Relationship Id="rId0" Type="http://schemas.openxmlformats.org/officeDocument/2006/relationships/slideLayout" Target="../slideLayouts/slideLayout3.xml" /></Relationships>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1.xml" /><Relationship Id="rId0" Type="http://schemas.openxmlformats.org/officeDocument/2006/relationships/slideLayout" Target="../slideLayouts/slideLayout3.xml" /></Relationships>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2.xml" /><Relationship Id="rId0" Type="http://schemas.openxmlformats.org/officeDocument/2006/relationships/slideLayout" Target="../slideLayouts/slideLayout3.xml" /></Relationships>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3.xml" /><Relationship Id="rId0" Type="http://schemas.openxmlformats.org/officeDocument/2006/relationships/slideLayout" Target="../slideLayouts/slideLayout3.xml" /></Relationships>
</file>

<file path=ppt/slides/_rels/slide8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4.xml" /><Relationship Id="rId0" Type="http://schemas.openxmlformats.org/officeDocument/2006/relationships/slideLayout" Target="../slideLayouts/slideLayout3.xml" /></Relationships>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5.xml" /><Relationship Id="rId0" Type="http://schemas.openxmlformats.org/officeDocument/2006/relationships/slideLayout" Target="../slideLayouts/slideLayout3.xml" /></Relationships>
</file>

<file path=ppt/slides/_rels/slide8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image" Target="media/image24.png" /><Relationship Id="rId0" Type="http://schemas.openxmlformats.org/officeDocument/2006/relationships/slideLayout" Target="../slideLayouts/slideLayout3.xml" /></Relationships>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6.xml" /><Relationship Id="rId0" Type="http://schemas.openxmlformats.org/officeDocument/2006/relationships/slideLayout" Target="../slideLayouts/slideLayout3.xml" /></Relationships>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7.xml" /><Relationship Id="rId0" Type="http://schemas.openxmlformats.org/officeDocument/2006/relationships/slideLayout" Target="../slideLayouts/slideLayout3.xml" 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8.xml" /><Relationship Id="rId0" Type="http://schemas.openxmlformats.org/officeDocument/2006/relationships/slideLayout" Target="../slideLayouts/slideLayout3.xml" /></Relationships>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9.xml" /><Relationship Id="rId0" Type="http://schemas.openxmlformats.org/officeDocument/2006/relationships/slideLayout" Target="../slideLayouts/slideLayout3.xml" /></Relationships>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0.xml" /><Relationship Id="rId0" Type="http://schemas.openxmlformats.org/officeDocument/2006/relationships/slideLayout" Target="../slideLayouts/slideLayout3.xml" /></Relationships>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1.xml" /><Relationship Id="rId0" Type="http://schemas.openxmlformats.org/officeDocument/2006/relationships/slideLayout" Target="../slideLayouts/slideLayout3.xml" /></Relationships>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2.xml" /><Relationship Id="rId0" Type="http://schemas.openxmlformats.org/officeDocument/2006/relationships/slideLayout" Target="../slideLayouts/slideLayout3.xml" /></Relationships>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3.xml" /><Relationship Id="rId0" Type="http://schemas.openxmlformats.org/officeDocument/2006/relationships/slideLayout" Target="../slideLayouts/slideLayout3.xml" /></Relationships>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4.xml" /><Relationship Id="rId0" Type="http://schemas.openxmlformats.org/officeDocument/2006/relationships/slideLayout" Target="../slideLayouts/slideLayout3.xml" /></Relationships>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5.xml" /><Relationship Id="rId0" Type="http://schemas.openxmlformats.org/officeDocument/2006/relationships/slideLayout" Target="../slideLayouts/slideLayout3.xml" /></Relationships>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6.xml" /><Relationship Id="rId0" Type="http://schemas.openxmlformats.org/officeDocument/2006/relationships/slideLayout" Target="../slideLayouts/slideLayout3.xml" /></Relationships>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7.xml" /><Relationship Id="rId0" Type="http://schemas.openxmlformats.org/officeDocument/2006/relationships/slideLayout" Target="../slideLayouts/slideLayout3.xml" /></Relationships>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8.xml" /><Relationship Id="rId0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 noChangeShapeType="true"/>
          </p:cNvSpPr>
          <p:nvPr>
            <p:ph type="ctrTitle"/>
          </p:nvPr>
        </p:nvSpPr>
        <p:spPr>
          <a:xfrm>
            <a:off x="685800" y="1708150"/>
            <a:ext cx="7772400" cy="172085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Virtual Memory (IV)</a:t>
            </a:r>
            <a:br>
              <a:rPr lang="en-US"/>
            </a:br>
            <a:r>
              <a:rPr lang="en-US"/>
              <a:t>Dynamic Memory Allocation</a:t>
            </a:r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p="http://schemas.openxmlformats.org/presentationml/2006/main">
  <p:cSld>
    <p:spTree>
      <p:nvGrpSpPr>
        <p:cNvPr id="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42900" y="381000"/>
            <a:ext cx="55245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Constraints</a:t>
            </a:r>
            <a:endParaRPr/>
          </a:p>
        </p:txBody>
      </p:sp>
      <p:sp>
        <p:nvSpPr>
          <p:cNvPr id="5" name="Rectangle 2"/>
          <p:cNvSpPr>
            <a:spLocks noGrp="true" noChangeShapeType="true"/>
          </p:cNvSpPr>
          <p:nvPr>
            <p:ph type="body"/>
          </p:nvPr>
        </p:nvSpPr>
        <p:spPr>
          <a:xfrm rot="0" flipH="false" flipV="false">
            <a:off x="152400" y="1447800"/>
            <a:ext cx="8839200" cy="53209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lang="en-US" sz="1800"/>
            </a:lvl6pPr>
            <a:lvl7pPr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lang="en-US" sz="1800"/>
            </a:lvl7pPr>
            <a:lvl8pPr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lang="en-US" sz="1800"/>
            </a:lvl8pPr>
            <a:lvl9pPr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lang="en-US" sz="1800"/>
            </a:lvl9pPr>
          </a:lstStyle>
          <a:p>
            <a:pPr marL="346075" lvl="0" indent="-346075">
              <a:lnSpc>
                <a:spcPct val="83000"/>
              </a:lnSpc>
              <a:spcBef>
                <a:spcPct val="20000"/>
              </a:spcBef>
              <a:buChar char="•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sz="2400"/>
              <a:t>Applications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zh-CN" sz="2000" b="false" i="false" u="none"/>
              <a:t>可以任意调用</a:t>
            </a:r>
            <a:r>
              <a:rPr lang="zh-CN" sz="2000" b="false" i="false" u="none"/>
              <a:t>malloc</a:t>
            </a:r>
            <a:r>
              <a:rPr lang="zh-CN" sz="2000" b="false" i="false" u="none"/>
              <a:t>和</a:t>
            </a:r>
            <a:r>
              <a:rPr lang="zh-CN" sz="2000" b="false" i="false" u="none"/>
              <a:t>free</a:t>
            </a:r>
            <a:r>
              <a:rPr lang="zh-CN" sz="2000" b="false" i="false" u="none"/>
              <a:t>请求，形成任意顺序的</a:t>
            </a:r>
            <a:r>
              <a:rPr lang="zh-CN" sz="2000" b="false" i="false" u="none"/>
              <a:t>malloc</a:t>
            </a:r>
            <a:r>
              <a:rPr lang="zh-CN" sz="2000" b="false" i="false" u="none"/>
              <a:t>和</a:t>
            </a:r>
            <a:r>
              <a:rPr lang="zh-CN" sz="2000" b="false" i="false" u="none"/>
              <a:t>free</a:t>
            </a:r>
            <a:r>
              <a:rPr lang="zh-CN" sz="2000" b="false" i="false" u="none"/>
              <a:t>序列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zh-CN" sz="2000" b="false" i="false" u="none"/>
              <a:t>Free</a:t>
            </a:r>
            <a:r>
              <a:rPr lang="zh-CN" sz="2000" b="false" i="false" u="none"/>
              <a:t>请求必须针对一个已经</a:t>
            </a:r>
            <a:r>
              <a:rPr lang="zh-CN" sz="2000" b="false" i="false" u="none"/>
              <a:t>malloc</a:t>
            </a:r>
            <a:r>
              <a:rPr lang="zh-CN" sz="2000" b="false" i="false" u="none"/>
              <a:t>过的</a:t>
            </a:r>
            <a:r>
              <a:rPr lang="zh-CN" sz="2000" b="false" i="false" u="none"/>
              <a:t>block</a:t>
            </a:r>
            <a:r>
              <a:rPr lang="zh-CN" sz="2000" b="false" i="false" u="none"/>
              <a:t>（也要避免</a:t>
            </a:r>
            <a:r>
              <a:rPr lang="zh-CN" sz="2000" b="false" i="false" u="none"/>
              <a:t>double free</a:t>
            </a:r>
            <a:r>
              <a:rPr lang="zh-CN" sz="2000" b="false" i="false" u="none"/>
              <a:t>）</a:t>
            </a:r>
            <a:endParaRPr lang="en-US"/>
          </a:p>
          <a:p>
            <a:pPr marL="346075" lvl="0" indent="-346075">
              <a:lnSpc>
                <a:spcPct val="83000"/>
              </a:lnSpc>
              <a:spcBef>
                <a:spcPct val="20000"/>
              </a:spcBef>
              <a:buChar char="•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zh-CN" sz="2400" b="false" i="false" u="none"/>
              <a:t>Allocators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en-US" sz="2000" b="false" i="false" u="none"/>
              <a:t>不能控制分配</a:t>
            </a:r>
            <a:r>
              <a:rPr lang="en-US" sz="2000" b="false" i="false" u="none"/>
              <a:t>blocks</a:t>
            </a:r>
            <a:r>
              <a:rPr lang="en-US" sz="2000" b="false" i="false" u="none"/>
              <a:t>的数量或大小（由</a:t>
            </a:r>
            <a:r>
              <a:rPr lang="en-US" sz="2000" b="false" i="false" u="none"/>
              <a:t>application</a:t>
            </a:r>
            <a:r>
              <a:rPr lang="en-US" sz="2000" b="false" i="false" u="none"/>
              <a:t>决定）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en-US" sz="2000" b="false" i="false" u="none"/>
              <a:t>必须立刻响应</a:t>
            </a:r>
            <a:r>
              <a:rPr lang="en-US" sz="2000" b="false" i="false" u="none"/>
              <a:t>malloc</a:t>
            </a:r>
            <a:r>
              <a:rPr lang="en-US" sz="2000" b="false" i="false" u="none"/>
              <a:t>请求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zh-CN" sz="1600" b="false" i="false" u="none"/>
              <a:t>不能通过</a:t>
            </a:r>
            <a:r>
              <a:rPr lang="zh-CN" sz="1600" b="false" i="false" u="none"/>
              <a:t>reorder</a:t>
            </a:r>
            <a:r>
              <a:rPr lang="zh-CN" sz="1600" b="false" i="false" u="none"/>
              <a:t>或</a:t>
            </a:r>
            <a:r>
              <a:rPr lang="zh-CN" sz="1600" b="false" i="false" u="none"/>
              <a:t>buffer</a:t>
            </a:r>
            <a:r>
              <a:rPr lang="zh-CN" sz="1600" b="false" i="false" u="none"/>
              <a:t>请求来优化性能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en-US" sz="2000" b="false" i="false" u="none"/>
              <a:t>必须从</a:t>
            </a:r>
            <a:r>
              <a:rPr lang="en-US" sz="2000" b="false" i="false" u="none"/>
              <a:t>free</a:t>
            </a:r>
            <a:r>
              <a:rPr lang="en-US" sz="2000" b="false" i="false" u="none"/>
              <a:t>空间中分配</a:t>
            </a:r>
            <a:r>
              <a:rPr lang="en-US" sz="2000" b="false" i="false" u="none"/>
              <a:t>blocks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zh-CN" sz="1600" b="false" i="false" u="none"/>
              <a:t>不能覆盖已有内容</a:t>
            </a:r>
            <a:endParaRPr lang="en-US" sz="1800"/>
          </a:p>
          <a:p>
            <a:pPr marL="742950" lvl="1" indent="-285750">
              <a:spcBef>
                <a:spcPct val="20000"/>
              </a:spcBef>
              <a:buChar char="–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zh-CN" sz="2000" b="false" i="false" u="none"/>
              <a:t>必须对齐分配的</a:t>
            </a:r>
            <a:r>
              <a:rPr lang="zh-CN" sz="2000" b="false" i="false" u="none"/>
              <a:t>blocks</a:t>
            </a:r>
            <a:r>
              <a:rPr lang="zh-CN" sz="2000" b="false" i="false" u="none"/>
              <a:t>，满足对齐要求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sz="1800" b="false" i="false" u="none"/>
              <a:t>8-byte (x86) or 16-byte (x86-64) alignment on Linux boxes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zh-CN" sz="2000" b="false" i="false" u="none"/>
              <a:t>只能操作和修改空闲内存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zh-CN" sz="2000" b="false" i="false" u="none"/>
              <a:t>不能移动已经分配的</a:t>
            </a:r>
            <a:r>
              <a:rPr lang="zh-CN" sz="2000" b="false" i="false" u="none"/>
              <a:t>blocks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346075" algn="l"/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en-US" sz="1600" b="false" i="false" u="none"/>
              <a:t>例如，不</a:t>
            </a:r>
            <a:r>
              <a:rPr lang="zh-CN" sz="1600" b="false" i="false" u="none"/>
              <a:t>能</a:t>
            </a:r>
            <a:r>
              <a:rPr lang="en-US" sz="1600" b="false" i="false" u="none"/>
              <a:t>做</a:t>
            </a:r>
            <a:r>
              <a:rPr lang="en-US" sz="1600" b="false" i="false" u="none"/>
              <a:t>compaction</a:t>
            </a:r>
            <a:r>
              <a:rPr lang="en-US" sz="1600" b="false" i="false" u="none"/>
              <a:t>操作（为了不影响性能）</a:t>
            </a:r>
            <a:endParaRPr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p="http://schemas.openxmlformats.org/presentationml/2006/main">
  <p:cSld>
    <p:spTree>
      <p:nvGrpSpPr>
        <p:cNvPr id="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50837" y="436562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0" lvl="0" indent="0">
              <a:lnSpc>
                <a:spcPct val="95000"/>
              </a:lnSpc>
              <a:spcBef>
                <a:spcPts val="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多次free</a:t>
            </a:r>
            <a:endParaRPr/>
          </a:p>
        </p:txBody>
      </p:sp>
      <p:sp>
        <p:nvSpPr>
          <p:cNvPr id="8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63537" y="14049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/>
              <a:t>Nasty!</a:t>
            </a:r>
            <a:endParaRPr/>
          </a:p>
        </p:txBody>
      </p:sp>
      <p:sp>
        <p:nvSpPr>
          <p:cNvPr id="9" name="Text Box 3"/>
          <p:cNvSpPr txBox="true">
            <a:spLocks noGrp="true" noChangeShapeType="true"/>
          </p:cNvSpPr>
          <p:nvPr/>
        </p:nvSpPr>
        <p:spPr>
          <a:xfrm>
            <a:off x="804862" y="2133600"/>
            <a:ext cx="4343400" cy="222885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x = malloc(N*sizeof(int));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     </a:t>
            </a:r>
            <a:r>
              <a:rPr lang="en-GB" sz="2000" b="true" i="false" u="none">
                <a:solidFill>
                  <a:srgbClr val="990000"/>
                </a:solidFill>
                <a:latin typeface="Courier New"/>
                <a:ea typeface="msgothic" charset="1"/>
              </a:rPr>
              <a:t>&lt;manipulate x&gt;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free(x);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y = malloc(M*sizeof(int));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     </a:t>
            </a:r>
            <a:r>
              <a:rPr lang="en-GB" sz="2000" b="true" i="false" u="none">
                <a:solidFill>
                  <a:srgbClr val="990000"/>
                </a:solidFill>
                <a:latin typeface="Courier New"/>
                <a:ea typeface="msgothic" charset="1"/>
              </a:rPr>
              <a:t>&lt;manipulate y&gt;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free(x);</a:t>
            </a:r>
            <a:endParaRPr/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p="http://schemas.openxmlformats.org/presentationml/2006/main">
  <p:cSld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457200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/>
              <a:t>引用被释放的块</a:t>
            </a:r>
            <a:endParaRPr/>
          </a:p>
        </p:txBody>
      </p:sp>
      <p:sp>
        <p:nvSpPr>
          <p:cNvPr id="12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87350" y="14049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/>
              <a:t>Evil! </a:t>
            </a:r>
            <a:endParaRPr/>
          </a:p>
        </p:txBody>
      </p:sp>
      <p:sp>
        <p:nvSpPr>
          <p:cNvPr id="13" name="Text Box 3"/>
          <p:cNvSpPr txBox="true">
            <a:spLocks noGrp="true" noChangeShapeType="true"/>
          </p:cNvSpPr>
          <p:nvPr/>
        </p:nvSpPr>
        <p:spPr>
          <a:xfrm>
            <a:off x="838200" y="2057400"/>
            <a:ext cx="4343400" cy="222885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x = malloc(N*sizeof(int));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</a:t>
            </a:r>
            <a:r>
              <a:rPr lang="en-GB" sz="2000" b="true" i="false" u="none">
                <a:solidFill>
                  <a:srgbClr val="990000"/>
                </a:solidFill>
                <a:latin typeface="Courier New"/>
                <a:ea typeface="msgothic" charset="1"/>
              </a:rPr>
              <a:t>&lt;manipulate x&gt;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free(x);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...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y = malloc(M*sizeof(int));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for (i=0; i&lt;M; i++)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y[i] = x[i]++;</a:t>
            </a:r>
            <a:endParaRPr/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p="http://schemas.openxmlformats.org/presentationml/2006/main">
  <p:cSld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50837" y="287337"/>
            <a:ext cx="8716962" cy="1008062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没有释放块 (Memory Leaks)</a:t>
            </a:r>
            <a:endParaRPr/>
          </a:p>
        </p:txBody>
      </p:sp>
      <p:sp>
        <p:nvSpPr>
          <p:cNvPr id="16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50837" y="14049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/>
              <a:t>Slow, long-term killer! </a:t>
            </a:r>
            <a:endParaRPr/>
          </a:p>
        </p:txBody>
      </p:sp>
      <p:sp>
        <p:nvSpPr>
          <p:cNvPr id="17" name="Text Box 3"/>
          <p:cNvSpPr txBox="true">
            <a:spLocks noGrp="true" noChangeShapeType="true"/>
          </p:cNvSpPr>
          <p:nvPr/>
        </p:nvSpPr>
        <p:spPr>
          <a:xfrm>
            <a:off x="787400" y="2162175"/>
            <a:ext cx="5486400" cy="161925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foo()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int *x = malloc(N*sizeof(int));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...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return;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}</a:t>
            </a:r>
            <a:endParaRPr/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50837" y="287337"/>
            <a:ext cx="8716962" cy="1008062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没有释放块 (Memory Leaks)</a:t>
            </a:r>
            <a:endParaRPr/>
          </a:p>
        </p:txBody>
      </p:sp>
      <p:sp>
        <p:nvSpPr>
          <p:cNvPr id="20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63537" y="14049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/>
              <a:t>Freeing only part of a data structure</a:t>
            </a:r>
            <a:endParaRPr/>
          </a:p>
        </p:txBody>
      </p:sp>
      <p:sp>
        <p:nvSpPr>
          <p:cNvPr id="21" name="Text Box 3"/>
          <p:cNvSpPr txBox="true">
            <a:spLocks noGrp="true" noChangeShapeType="true"/>
          </p:cNvSpPr>
          <p:nvPr/>
        </p:nvSpPr>
        <p:spPr>
          <a:xfrm>
            <a:off x="457200" y="2070100"/>
            <a:ext cx="8077200" cy="436245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struct list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int val;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struct list *next;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};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foo()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struct list *head = malloc(sizeof(struct list));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head-&gt;val = 0;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head-&gt;next = NULL;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</a:t>
            </a:r>
            <a:r>
              <a:rPr lang="en-GB" sz="2000" b="true" i="false" u="none">
                <a:solidFill>
                  <a:srgbClr val="990000"/>
                </a:solidFill>
                <a:latin typeface="Courier New"/>
                <a:ea typeface="msgothic" charset="1"/>
              </a:rPr>
              <a:t>&lt;create and manipulate the rest of the list&gt;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 ...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free(head);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return;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}</a:t>
            </a:r>
            <a:endParaRPr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436562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Dealing With Memory Bugs</a:t>
            </a:r>
            <a:endParaRPr/>
          </a:p>
        </p:txBody>
      </p:sp>
      <p:sp>
        <p:nvSpPr>
          <p:cNvPr id="24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79412" y="14811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/>
              <a:t>Debugger: </a:t>
            </a:r>
            <a:r>
              <a:rPr lang="en-GB" sz="2400">
                <a:latin typeface="Courier New"/>
              </a:rPr>
              <a:t>gdb</a:t>
            </a:r>
            <a:endParaRPr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Good for finding  bad pointer dereferences</a:t>
            </a:r>
            <a:endParaRPr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Hard to detect the other memory bugs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 b="false" i="false" u="none"/>
              <a:t>Binary translator:  </a:t>
            </a:r>
            <a:r>
              <a:rPr lang="en-GB" sz="2400" b="false" i="false" u="none">
                <a:latin typeface="Courier New"/>
              </a:rPr>
              <a:t>valgrind</a:t>
            </a:r>
            <a:r>
              <a:rPr lang="en-GB" sz="2400" b="false" i="false" u="none"/>
              <a:t> </a:t>
            </a:r>
            <a:endParaRPr/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Powerful debugging and analysis technique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Rewrites text section of executable object file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Checks each individual reference at runtime</a:t>
            </a:r>
            <a:endParaRPr/>
          </a:p>
          <a:p>
            <a:pPr marL="1143000" lvl="2" indent="-228600">
              <a:lnSpc>
                <a:spcPct val="107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1800" b="false" i="false" u="none"/>
              <a:t>Bad pointers, overwrites, refs outside of allocated block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 b="false" i="false" u="none"/>
              <a:t>glibc malloc contains checking code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true" i="false" u="none">
                <a:latin typeface="Courier New"/>
              </a:rPr>
              <a:t>setenv MALLOC_CHECK_ 3 </a:t>
            </a:r>
            <a:endParaRPr/>
          </a:p>
          <a:p>
            <a:pPr marL="1143000" lvl="2" indent="-228600">
              <a:lnSpc>
                <a:spcPct val="107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课堂练习</a:t>
            </a:r>
            <a:endParaRPr/>
          </a:p>
        </p:txBody>
      </p:sp>
      <p:pic>
        <p:nvPicPr>
          <p:cNvPr id="27" name="内容占位符 6"/>
          <p:cNvPicPr>
            <a:picLocks noGrp="true" noChangeAspect="true"/>
          </p:cNvPicPr>
          <p:nvPr>
            <p:ph type="obj"/>
          </p:nvPr>
        </p:nvPicPr>
        <p:blipFill>
          <a:blip r:embed="rId2"/>
          <a:srcRect l="0" t="0" r="0" b="0"/>
          <a:stretch>
            <a:fillRect/>
          </a:stretch>
        </p:blipFill>
        <p:spPr>
          <a:xfrm>
            <a:off x="209550" y="2590800"/>
            <a:ext cx="8856662" cy="1828800"/>
          </a:xfrm>
          <a:prstGeom prst="rect">
            <a:avLst/>
          </a:prstGeom>
          <a:noFill/>
        </p:spPr>
      </p:pic>
      <p:sp>
        <p:nvSpPr>
          <p:cNvPr id="28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课堂练习</a:t>
            </a:r>
            <a:endParaRPr/>
          </a:p>
        </p:txBody>
      </p:sp>
      <p:pic>
        <p:nvPicPr>
          <p:cNvPr id="31" name="内容占位符 5"/>
          <p:cNvPicPr>
            <a:picLocks noGrp="true" noChangeAspect="true"/>
          </p:cNvPicPr>
          <p:nvPr>
            <p:ph type="obj"/>
          </p:nvPr>
        </p:nvPicPr>
        <p:blipFill>
          <a:blip r:embed="rId2"/>
          <a:srcRect l="0" t="0" r="0" b="0"/>
          <a:stretch>
            <a:fillRect/>
          </a:stretch>
        </p:blipFill>
        <p:spPr>
          <a:xfrm>
            <a:off x="190500" y="2819400"/>
            <a:ext cx="8763000" cy="1524000"/>
          </a:xfrm>
          <a:prstGeom prst="rect">
            <a:avLst/>
          </a:prstGeom>
          <a:noFill/>
        </p:spPr>
      </p:pic>
      <p:sp>
        <p:nvSpPr>
          <p:cNvPr id="32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课堂练习</a:t>
            </a:r>
            <a:endParaRPr/>
          </a:p>
        </p:txBody>
      </p:sp>
      <p:pic>
        <p:nvPicPr>
          <p:cNvPr id="35" name="内容占位符 6"/>
          <p:cNvPicPr>
            <a:picLocks noGrp="true" noChangeAspect="true"/>
          </p:cNvPicPr>
          <p:nvPr>
            <p:ph type="obj"/>
          </p:nvPr>
        </p:nvPicPr>
        <p:blipFill>
          <a:blip r:embed="rId2"/>
          <a:srcRect l="0" t="0" r="0" b="0"/>
          <a:stretch>
            <a:fillRect/>
          </a:stretch>
        </p:blipFill>
        <p:spPr>
          <a:xfrm>
            <a:off x="654050" y="2590800"/>
            <a:ext cx="7581900" cy="2120900"/>
          </a:xfrm>
          <a:prstGeom prst="rect">
            <a:avLst/>
          </a:prstGeom>
          <a:noFill/>
        </p:spPr>
      </p:pic>
      <p:sp>
        <p:nvSpPr>
          <p:cNvPr id="36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Homework 6</a:t>
            </a:r>
            <a:endParaRPr/>
          </a:p>
        </p:txBody>
      </p:sp>
      <p:sp>
        <p:nvSpPr>
          <p:cNvPr id="39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4月4日提交</a:t>
            </a:r>
            <a:endParaRPr/>
          </a:p>
        </p:txBody>
      </p:sp>
      <p:sp>
        <p:nvSpPr>
          <p:cNvPr id="40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65125" y="569912"/>
            <a:ext cx="76708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/>
              <a:t>Performance Goal #1: Throughput</a:t>
            </a:r>
            <a:endParaRPr/>
          </a:p>
        </p:txBody>
      </p:sp>
      <p:sp>
        <p:nvSpPr>
          <p:cNvPr id="43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81000" y="1404937"/>
            <a:ext cx="87010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/>
              <a:t>Given some sequence of </a:t>
            </a:r>
            <a:r>
              <a:rPr sz="2400">
                <a:latin typeface="Courier New"/>
                <a:ea typeface="宋体"/>
              </a:rPr>
              <a:t>malloc</a:t>
            </a:r>
            <a:r>
              <a:rPr sz="2400"/>
              <a:t> and </a:t>
            </a:r>
            <a:r>
              <a:rPr sz="2400">
                <a:latin typeface="Courier New"/>
                <a:ea typeface="宋体"/>
              </a:rPr>
              <a:t>free</a:t>
            </a:r>
            <a:r>
              <a:rPr sz="2400"/>
              <a:t> requests: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 </a:t>
            </a:r>
            <a:r>
              <a:rPr sz="2000" b="false" i="true" u="none"/>
              <a:t>R</a:t>
            </a:r>
            <a:r>
              <a:rPr sz="2000" b="false" i="true" u="none" baseline="-25000"/>
              <a:t>0</a:t>
            </a:r>
            <a:r>
              <a:rPr sz="2000" b="false" i="true" u="none"/>
              <a:t>, R</a:t>
            </a:r>
            <a:r>
              <a:rPr sz="2000" b="false" i="true" u="none" baseline="-25000"/>
              <a:t>1</a:t>
            </a:r>
            <a:r>
              <a:rPr sz="2000" b="false" i="true" u="none"/>
              <a:t>, ..., R</a:t>
            </a:r>
            <a:r>
              <a:rPr sz="2000" b="false" i="true" u="none" baseline="-25000"/>
              <a:t>k</a:t>
            </a:r>
            <a:r>
              <a:rPr sz="2000" b="false" i="true" u="none"/>
              <a:t>, ... , R</a:t>
            </a:r>
            <a:r>
              <a:rPr sz="2000" b="false" i="true" u="none" baseline="-25000"/>
              <a:t>n-1</a:t>
            </a:r>
            <a:endParaRPr/>
          </a:p>
          <a:p>
            <a:pPr marL="342900" lvl="0" indent="-3429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400"/>
          </a:p>
          <a:p>
            <a:pPr marL="342900" lvl="0" indent="-3429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false" i="false" u="none"/>
              <a:t>Goals: maximize </a:t>
            </a:r>
            <a:r>
              <a:rPr sz="2400" b="false" i="false" u="none">
                <a:solidFill>
                  <a:srgbClr val="FF0000">
                    <a:alpha val="100000"/>
                  </a:srgbClr>
                </a:solidFill>
              </a:rPr>
              <a:t>throughput</a:t>
            </a:r>
            <a:r>
              <a:rPr sz="2400" b="false" i="false" u="none"/>
              <a:t> and peak </a:t>
            </a:r>
            <a:r>
              <a:rPr sz="2400" b="false" i="false" u="none">
                <a:solidFill>
                  <a:srgbClr val="FF0000">
                    <a:alpha val="100000"/>
                  </a:srgbClr>
                </a:solidFill>
              </a:rPr>
              <a:t>memory utilization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These goals are often </a:t>
            </a:r>
            <a:r>
              <a:rPr sz="2000" b="false" i="false" u="none">
                <a:solidFill>
                  <a:srgbClr val="FF0000">
                    <a:alpha val="100000"/>
                  </a:srgbClr>
                </a:solidFill>
              </a:rPr>
              <a:t>conflicting</a:t>
            </a:r>
            <a:endParaRPr/>
          </a:p>
          <a:p>
            <a:pPr marL="342900" lvl="0" indent="-3429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400"/>
          </a:p>
          <a:p>
            <a:pPr marL="342900" lvl="0" indent="-3429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false" i="false" u="none"/>
              <a:t>Throughput: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Number of completed requests per unit time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Example: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false" i="false" u="none"/>
              <a:t>5,000  </a:t>
            </a:r>
            <a:r>
              <a:rPr sz="1800" b="true" i="false" u="none">
                <a:latin typeface="Courier New"/>
                <a:ea typeface="宋体"/>
              </a:rPr>
              <a:t>malloc</a:t>
            </a:r>
            <a:r>
              <a:rPr sz="1800" b="false" i="false" u="none"/>
              <a:t> calls and 5,000 </a:t>
            </a:r>
            <a:r>
              <a:rPr sz="1800" b="true" i="false" u="none">
                <a:latin typeface="Courier New"/>
                <a:ea typeface="宋体"/>
              </a:rPr>
              <a:t>free</a:t>
            </a:r>
            <a:r>
              <a:rPr sz="1800" b="true" i="false" u="none"/>
              <a:t> </a:t>
            </a:r>
            <a:r>
              <a:rPr sz="1800" b="false" i="false" u="none"/>
              <a:t>calls in 10 seconds 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false" i="false" u="none"/>
              <a:t>Throughput is 1,000 ops</a:t>
            </a: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228600"/>
            <a:ext cx="8699500" cy="1096962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/>
              <a:t>Performance Goal #2: Memory Utilization</a:t>
            </a:r>
            <a:endParaRPr/>
          </a:p>
        </p:txBody>
      </p:sp>
      <p:sp>
        <p:nvSpPr>
          <p:cNvPr id="46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68300" y="1489075"/>
            <a:ext cx="8470900" cy="52165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3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/>
              <a:t>Given some sequence of </a:t>
            </a:r>
            <a:r>
              <a:rPr sz="2400">
                <a:latin typeface="Courier New"/>
                <a:ea typeface="宋体"/>
              </a:rPr>
              <a:t>malloc</a:t>
            </a:r>
            <a:r>
              <a:rPr sz="2400"/>
              <a:t> and </a:t>
            </a:r>
            <a:r>
              <a:rPr sz="2400">
                <a:latin typeface="Courier New"/>
                <a:ea typeface="宋体"/>
              </a:rPr>
              <a:t>free</a:t>
            </a:r>
            <a:r>
              <a:rPr sz="2400"/>
              <a:t> requests: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 </a:t>
            </a:r>
            <a:r>
              <a:rPr sz="2000" b="false" i="true" u="none"/>
              <a:t>R</a:t>
            </a:r>
            <a:r>
              <a:rPr sz="2000" b="false" i="true" u="none" baseline="-25000"/>
              <a:t>0</a:t>
            </a:r>
            <a:r>
              <a:rPr sz="2000" b="false" i="true" u="none"/>
              <a:t>, R</a:t>
            </a:r>
            <a:r>
              <a:rPr sz="2000" b="false" i="true" u="none" baseline="-25000"/>
              <a:t>1</a:t>
            </a:r>
            <a:r>
              <a:rPr sz="2000" b="false" i="true" u="none"/>
              <a:t>, ..., R</a:t>
            </a:r>
            <a:r>
              <a:rPr sz="2000" b="false" i="true" u="none" baseline="-25000"/>
              <a:t>k</a:t>
            </a:r>
            <a:r>
              <a:rPr sz="2000" b="false" i="true" u="none"/>
              <a:t>, ... , R</a:t>
            </a:r>
            <a:r>
              <a:rPr sz="2000" b="false" i="true" u="none" baseline="-25000"/>
              <a:t>n-1</a:t>
            </a:r>
            <a:endParaRPr lang="en-US" sz="1100"/>
          </a:p>
          <a:p>
            <a:pPr marL="342900" lvl="0" indent="-342900">
              <a:lnSpc>
                <a:spcPct val="83000"/>
              </a:lnSpc>
              <a:spcBef>
                <a:spcPts val="18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400" b="false" i="true" u="none"/>
              <a:t>aggregate payload</a:t>
            </a:r>
            <a:r>
              <a:rPr lang="zh-CN" sz="2400" b="false" i="true" u="none"/>
              <a:t> P</a:t>
            </a:r>
            <a:r>
              <a:rPr lang="en-US" sz="2400" b="false" i="true" u="none" baseline="-25000"/>
              <a:t>k</a:t>
            </a:r>
            <a:r>
              <a:rPr sz="2400" b="false" i="false" u="none"/>
              <a:t> 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000" b="false" i="false" u="none"/>
              <a:t> </a:t>
            </a:r>
            <a:r>
              <a:rPr sz="2000" b="true" i="false" u="none">
                <a:latin typeface="Courier New"/>
                <a:ea typeface="宋体"/>
              </a:rPr>
              <a:t>malloc(p)</a:t>
            </a:r>
            <a:r>
              <a:rPr sz="2000" b="false" i="false" u="none"/>
              <a:t> results in a block with a </a:t>
            </a:r>
            <a:r>
              <a:rPr sz="2000" b="true" i="true" u="none">
                <a:solidFill>
                  <a:srgbClr val="C00000">
                    <a:alpha val="100000"/>
                  </a:srgbClr>
                </a:solidFill>
              </a:rPr>
              <a:t>payload</a:t>
            </a:r>
            <a:r>
              <a:rPr sz="2000" b="false" i="false" u="none"/>
              <a:t> of </a:t>
            </a:r>
            <a:r>
              <a:rPr sz="2000" b="true" i="false" u="none">
                <a:latin typeface="Courier New"/>
                <a:ea typeface="宋体"/>
              </a:rPr>
              <a:t>p</a:t>
            </a:r>
            <a:r>
              <a:rPr sz="2000" b="false" i="false" u="none"/>
              <a:t> bytes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After request </a:t>
            </a:r>
            <a:r>
              <a:rPr sz="2000" b="false" i="true" u="none"/>
              <a:t>R</a:t>
            </a:r>
            <a:r>
              <a:rPr sz="2000" b="false" i="true" u="none" baseline="-25000"/>
              <a:t>k </a:t>
            </a:r>
            <a:r>
              <a:rPr sz="2000" b="false" i="false" u="none"/>
              <a:t>has completed, the </a:t>
            </a:r>
            <a:r>
              <a:rPr sz="2000" b="true" i="true" u="none"/>
              <a:t>aggregate payload </a:t>
            </a:r>
            <a:r>
              <a:rPr sz="2000" b="false" i="true" u="none"/>
              <a:t>P</a:t>
            </a:r>
            <a:r>
              <a:rPr sz="2000" b="false" i="true" u="none" baseline="-25000"/>
              <a:t>k  </a:t>
            </a:r>
            <a:r>
              <a:rPr sz="2000" b="false" i="false" u="none"/>
              <a:t>is the </a:t>
            </a:r>
            <a:r>
              <a:rPr sz="2000" b="false" i="false" u="none">
                <a:solidFill>
                  <a:srgbClr val="FF0000">
                    <a:alpha val="100000"/>
                  </a:srgbClr>
                </a:solidFill>
              </a:rPr>
              <a:t>sum</a:t>
            </a:r>
            <a:r>
              <a:rPr sz="2000" b="false" i="false" u="none"/>
              <a:t> of currently </a:t>
            </a:r>
            <a:r>
              <a:rPr sz="2000" b="false" i="false" u="none">
                <a:solidFill>
                  <a:srgbClr val="FF0000">
                    <a:alpha val="100000"/>
                  </a:srgbClr>
                </a:solidFill>
              </a:rPr>
              <a:t>allocated</a:t>
            </a:r>
            <a:r>
              <a:rPr sz="2000" b="false" i="false" u="none"/>
              <a:t> payloads</a:t>
            </a:r>
            <a:endParaRPr/>
          </a:p>
          <a:p>
            <a:pPr marL="342900" lvl="0" indent="-342900">
              <a:lnSpc>
                <a:spcPct val="83000"/>
              </a:lnSpc>
              <a:spcBef>
                <a:spcPts val="18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false" i="true" u="none"/>
              <a:t>Current heap size H</a:t>
            </a:r>
            <a:r>
              <a:rPr sz="2400" b="false" i="true" u="none" baseline="-25000"/>
              <a:t>k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Assume </a:t>
            </a:r>
            <a:r>
              <a:rPr sz="2000" b="false" i="true" u="none"/>
              <a:t>H</a:t>
            </a:r>
            <a:r>
              <a:rPr sz="2000" b="false" i="true" u="none" baseline="-25000"/>
              <a:t>k</a:t>
            </a:r>
            <a:r>
              <a:rPr sz="2000" b="false" i="false" u="none"/>
              <a:t> is monotonically </a:t>
            </a:r>
            <a:r>
              <a:rPr lang="zh-CN" sz="2000" b="false" i="false" u="none">
                <a:solidFill>
                  <a:srgbClr val="FF0000">
                    <a:alpha val="100000"/>
                  </a:srgbClr>
                </a:solidFill>
              </a:rPr>
              <a:t>nondecreasing</a:t>
            </a:r>
            <a:r>
              <a:rPr lang="zh-CN" sz="2000" b="false" i="false" u="none">
                <a:solidFill>
                  <a:srgbClr val="FF0000">
                    <a:alpha val="100000"/>
                  </a:srgbClr>
                </a:solidFill>
              </a:rPr>
              <a:t>（不变或增长）</a:t>
            </a:r>
            <a:endParaRPr/>
          </a:p>
          <a:p>
            <a:pPr marL="1143000" lvl="2" indent="-228600">
              <a:lnSpc>
                <a:spcPct val="94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false" i="false" u="none"/>
              <a:t>i.e., heap only grows when allocator uses </a:t>
            </a:r>
            <a:r>
              <a:rPr sz="1800" b="true" i="false" u="none">
                <a:latin typeface="Courier New"/>
                <a:ea typeface="宋体"/>
              </a:rPr>
              <a:t>sbrk</a:t>
            </a:r>
            <a:endParaRPr/>
          </a:p>
          <a:p>
            <a:pPr marL="342900" lvl="0" indent="-342900">
              <a:lnSpc>
                <a:spcPct val="83000"/>
              </a:lnSpc>
              <a:spcBef>
                <a:spcPts val="18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400" b="false" i="true" u="none"/>
              <a:t>Peak memory utilization</a:t>
            </a:r>
            <a:r>
              <a:rPr lang="zh-CN" sz="2400" b="false" i="true" u="none"/>
              <a:t> after k+1 requests </a:t>
            </a:r>
            <a:endParaRPr/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true" u="none"/>
              <a:t>U</a:t>
            </a:r>
            <a:r>
              <a:rPr lang="zh-CN" sz="2000" b="false" i="true" u="none" baseline="-25000"/>
              <a:t>k</a:t>
            </a:r>
            <a:r>
              <a:rPr sz="2000" b="false" i="true" u="none"/>
              <a:t> = ( max</a:t>
            </a:r>
            <a:r>
              <a:rPr sz="2000" b="false" i="true" u="none" baseline="-25000"/>
              <a:t>i&lt;=k</a:t>
            </a:r>
            <a:r>
              <a:rPr sz="2000" b="false" i="true" u="none"/>
              <a:t> P</a:t>
            </a:r>
            <a:r>
              <a:rPr sz="2000" b="false" i="true" u="none" baseline="-25000"/>
              <a:t>i </a:t>
            </a:r>
            <a:r>
              <a:rPr sz="2000" b="false" i="true" u="none"/>
              <a:t>)  /  H</a:t>
            </a:r>
            <a:r>
              <a:rPr sz="2000" b="false" i="true" u="none" baseline="-25000"/>
              <a:t>k</a:t>
            </a: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GB"/>
              <a:t>Performance Goal: Peak Memory Utilization</a:t>
            </a:r>
            <a:endParaRPr/>
          </a:p>
        </p:txBody>
      </p:sp>
      <p:sp>
        <p:nvSpPr>
          <p:cNvPr id="49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b="false" i="true" u="none"/>
              <a:t>Peak memory utilization</a:t>
            </a:r>
            <a:r>
              <a:rPr b="false" i="true" u="none"/>
              <a:t>）</a:t>
            </a:r>
            <a:r>
              <a:rPr lang="zh-CN"/>
              <a:t>例子</a:t>
            </a:r>
            <a:endParaRPr/>
          </a:p>
        </p:txBody>
      </p:sp>
      <p:sp>
        <p:nvSpPr>
          <p:cNvPr id="50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51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0" flipH="false" flipV="false">
            <a:off x="1447800" y="2101850"/>
            <a:ext cx="6096000" cy="42989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Fragmentation</a:t>
            </a:r>
            <a:endParaRPr/>
          </a:p>
        </p:txBody>
      </p:sp>
      <p:sp>
        <p:nvSpPr>
          <p:cNvPr id="54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3000"/>
              </a:lnSpc>
              <a:spcBef>
                <a:spcPts val="1250"/>
              </a:spcBef>
              <a:buSzPct val="100000"/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/>
              <a:t>Poor memory utilization caused by </a:t>
            </a:r>
            <a:r>
              <a:rPr lang="en-GB" b="false" i="true" u="none">
                <a:solidFill>
                  <a:srgbClr val="C00000"/>
                </a:solidFill>
              </a:rPr>
              <a:t>fragmentation</a:t>
            </a:r>
            <a:endParaRPr lang="en-US"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b="true" i="true" u="none">
                <a:solidFill>
                  <a:srgbClr val="C00000"/>
                </a:solidFill>
              </a:rPr>
              <a:t>internal</a:t>
            </a:r>
            <a:r>
              <a:rPr lang="en-GB" b="false" i="false" u="none"/>
              <a:t> fragmentation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b="true" i="true" u="none">
                <a:solidFill>
                  <a:srgbClr val="C00000"/>
                </a:solidFill>
              </a:rPr>
              <a:t>external</a:t>
            </a:r>
            <a:r>
              <a:rPr lang="en-GB" b="false" i="false" u="none"/>
              <a:t> fragmentation</a:t>
            </a:r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457200"/>
            <a:ext cx="67310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Internal Fragmentation</a:t>
            </a:r>
            <a:endParaRPr/>
          </a:p>
        </p:txBody>
      </p:sp>
      <p:sp>
        <p:nvSpPr>
          <p:cNvPr id="57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81000" y="1449387"/>
            <a:ext cx="8458200" cy="54086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8000"/>
              </a:lnSpc>
              <a:spcBef>
                <a:spcPts val="563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/>
              <a:t>For a given block, </a:t>
            </a:r>
            <a:r>
              <a:rPr sz="2000" b="false" i="true" u="none">
                <a:solidFill>
                  <a:srgbClr val="C00000">
                    <a:alpha val="100000"/>
                  </a:srgbClr>
                </a:solidFill>
              </a:rPr>
              <a:t>internal fragmentation </a:t>
            </a:r>
            <a:r>
              <a:rPr sz="2000"/>
              <a:t>occurs if payload is smaller than block size</a:t>
            </a:r>
            <a:endParaRPr/>
          </a:p>
        </p:txBody>
      </p:sp>
      <p:sp>
        <p:nvSpPr>
          <p:cNvPr id="58" name="Rectangle 3"/>
          <p:cNvSpPr>
            <a:spLocks noGrp="true" noChangeShapeType="true"/>
          </p:cNvSpPr>
          <p:nvPr/>
        </p:nvSpPr>
        <p:spPr>
          <a:xfrm>
            <a:off x="3095625" y="2895600"/>
            <a:ext cx="28194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Payload</a:t>
            </a:r>
            <a:endParaRPr/>
          </a:p>
        </p:txBody>
      </p:sp>
      <p:sp>
        <p:nvSpPr>
          <p:cNvPr id="59" name="Rectangle 4"/>
          <p:cNvSpPr>
            <a:spLocks noGrp="true" noChangeShapeType="true"/>
          </p:cNvSpPr>
          <p:nvPr/>
        </p:nvSpPr>
        <p:spPr>
          <a:xfrm>
            <a:off x="5915025" y="2895600"/>
            <a:ext cx="762000" cy="609600"/>
          </a:xfrm>
          <a:prstGeom prst="rect">
            <a:avLst/>
          </a:prstGeom>
          <a:solidFill>
            <a:srgbClr val="BFBFBF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0" name="Rectangle 5"/>
          <p:cNvSpPr>
            <a:spLocks noGrp="true" noChangeShapeType="true"/>
          </p:cNvSpPr>
          <p:nvPr/>
        </p:nvSpPr>
        <p:spPr>
          <a:xfrm>
            <a:off x="2333625" y="2895600"/>
            <a:ext cx="762000" cy="609600"/>
          </a:xfrm>
          <a:prstGeom prst="rect">
            <a:avLst/>
          </a:prstGeom>
          <a:solidFill>
            <a:srgbClr val="BFBFBF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1" name="Text Box 6"/>
          <p:cNvSpPr txBox="true">
            <a:spLocks noGrp="true" noChangeShapeType="true"/>
          </p:cNvSpPr>
          <p:nvPr/>
        </p:nvSpPr>
        <p:spPr>
          <a:xfrm>
            <a:off x="7148512" y="2911475"/>
            <a:ext cx="1401762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Internal </a:t>
            </a:r>
            <a:endParaRPr/>
          </a:p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fragmentation</a:t>
            </a:r>
            <a:endParaRPr/>
          </a:p>
        </p:txBody>
      </p:sp>
      <p:sp>
        <p:nvSpPr>
          <p:cNvPr id="62" name="Line 7"/>
          <p:cNvSpPr>
            <a:spLocks noGrp="true" noChangeShapeType="true"/>
          </p:cNvSpPr>
          <p:nvPr/>
        </p:nvSpPr>
        <p:spPr>
          <a:xfrm flipH="true">
            <a:off x="6321425" y="3200400"/>
            <a:ext cx="765175" cy="1587"/>
          </a:xfrm>
          <a:prstGeom prst="line">
            <a:avLst/>
          </a:prstGeom>
          <a:noFill/>
          <a:ln w="3810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63" name="AutoShape 8"/>
          <p:cNvSpPr>
            <a:spLocks noGrp="true" noChangeShapeType="true"/>
          </p:cNvSpPr>
          <p:nvPr/>
        </p:nvSpPr>
        <p:spPr>
          <a:xfrm rot="-5400000">
            <a:off x="4351337" y="495300"/>
            <a:ext cx="304800" cy="4343400"/>
          </a:xfrm>
          <a:custGeom>
            <a:avLst>
              <a:gd name="adj0" fmla="val 1800"/>
              <a:gd name="adj1" fmla="val 10800"/>
            </a:avLst>
            <a:gdLst>
              <a:gd name="gd0" fmla="val 65536"/>
              <a:gd name="gd1" fmla="val adj0"/>
              <a:gd name="gd2" fmla="+- 21600 0 adj0"/>
              <a:gd name="gd3" fmla="+- adj1 0 adj0"/>
              <a:gd name="gd4" fmla="+- adj1 adj0 0"/>
              <a:gd name="gd5" fmla="*/ adj0 9598 32768"/>
              <a:gd name="gd6" fmla="+- 21600 0 gd5"/>
              <a:gd name="gd7" fmla="+- 21600 0 adj1"/>
              <a:gd name="gd8" fmla="min adj1 gd7"/>
              <a:gd name="gd9" fmla="*/ gd8 1 2"/>
              <a:gd name="gd10" fmla="*/ adj0 2 1"/>
              <a:gd name="gd11" fmla="+- 21600 0 gd10"/>
              <a:gd name="gd12" fmla="val adj1"/>
              <a:gd name="gd13" fmla="val 0"/>
              <a:gd name="gd14" fmla="val 0"/>
              <a:gd name="gd15" fmla="+- 10800 0 gd13"/>
              <a:gd name="gd16" fmla="+- gd1 0 gd14"/>
              <a:gd name="gd17" fmla="?: gd15 1 -1"/>
              <a:gd name="gd18" fmla="?: gd16 1 -1"/>
              <a:gd name="gd19" fmla="*/ gd17 gd18 1"/>
              <a:gd name="gd20" fmla="?: gd16 16200000 5400000"/>
              <a:gd name="gd21" fmla="?: gd19 5400000 -5400000"/>
              <a:gd name="gd22" fmla="*/ gd15 -1 1"/>
              <a:gd name="gd23" fmla="*/ gd16 -1 1"/>
              <a:gd name="gd24" fmla="?: gd15 gd15 gd22"/>
              <a:gd name="gd25" fmla="?: gd16 gd16 gd23"/>
              <a:gd name="gd26" fmla="val 10800"/>
              <a:gd name="gd27" fmla="val gd1"/>
              <a:gd name="gd28" fmla="val 10800"/>
              <a:gd name="gd29" fmla="val gd3"/>
              <a:gd name="gd30" fmla="+- 21600 0 gd28"/>
              <a:gd name="gd31" fmla="+- gd12 0 gd29"/>
              <a:gd name="gd32" fmla="?: gd30 1 -1"/>
              <a:gd name="gd33" fmla="?: gd31 1 -1"/>
              <a:gd name="gd34" fmla="*/ gd32 gd33 1"/>
              <a:gd name="gd35" fmla="?: gd30 10800000 0"/>
              <a:gd name="gd36" fmla="?: gd34 -5400000 5400000"/>
              <a:gd name="gd37" fmla="*/ gd30 -1 1"/>
              <a:gd name="gd38" fmla="*/ gd31 -1 1"/>
              <a:gd name="gd39" fmla="?: gd30 gd30 gd37"/>
              <a:gd name="gd40" fmla="?: gd31 gd31 gd38"/>
              <a:gd name="gd41" fmla="val 21600"/>
              <a:gd name="gd42" fmla="val gd12"/>
              <a:gd name="gd43" fmla="+- 10800 0 gd41"/>
              <a:gd name="gd44" fmla="+- gd4 0 gd42"/>
              <a:gd name="gd45" fmla="?: gd43 1 -1"/>
              <a:gd name="gd46" fmla="?: gd44 1 -1"/>
              <a:gd name="gd47" fmla="*/ gd45 gd46 1"/>
              <a:gd name="gd48" fmla="?: gd44 16200000 5400000"/>
              <a:gd name="gd49" fmla="?: gd47 5400000 -5400000"/>
              <a:gd name="gd50" fmla="*/ gd43 -1 1"/>
              <a:gd name="gd51" fmla="*/ gd44 -1 1"/>
              <a:gd name="gd52" fmla="?: gd43 gd43 gd50"/>
              <a:gd name="gd53" fmla="?: gd44 gd44 gd51"/>
              <a:gd name="gd54" fmla="val 10800"/>
              <a:gd name="gd55" fmla="val gd4"/>
              <a:gd name="gd56" fmla="val 10800"/>
              <a:gd name="gd57" fmla="val gd2"/>
              <a:gd name="gd58" fmla="+- 0 0 gd56"/>
              <a:gd name="gd59" fmla="+- 21600 0 gd57"/>
              <a:gd name="gd60" fmla="?: gd58 1 -1"/>
              <a:gd name="gd61" fmla="?: gd59 1 -1"/>
              <a:gd name="gd62" fmla="*/ gd60 gd61 1"/>
              <a:gd name="gd63" fmla="?: gd58 10800000 0"/>
              <a:gd name="gd64" fmla="?: gd62 -5400000 5400000"/>
              <a:gd name="gd65" fmla="*/ gd58 -1 1"/>
              <a:gd name="gd66" fmla="*/ gd59 -1 1"/>
              <a:gd name="gd67" fmla="?: gd58 gd58 gd65"/>
              <a:gd name="gd68" fmla="?: gd59 gd59 gd66"/>
              <a:gd name="gd69" fmla="val 0"/>
              <a:gd name="gd70" fmla="val 21600"/>
              <a:gd name="gd71" fmla="*/ w 0 21600"/>
              <a:gd name="gd72" fmla="*/ h gd5 21600"/>
              <a:gd name="gd73" fmla="*/ w 7637 21600"/>
              <a:gd name="gd74" fmla="*/ h gd6 21600"/>
              <a:gd name="gd75" fmla="*/ w 1 2"/>
              <a:gd name="gd76" fmla="*/ h adj0 21600"/>
              <a:gd name="gd77" fmla="*/ w 1 1"/>
              <a:gd name="gd78" fmla="*/ h adj1 21600"/>
            </a:gdLst>
            <a:ahLst>
              <a:ahXY gdRefY="adj0" minY="10800" maxY="adj0">
                <a:pos x="gd75" y="gd76"/>
              </a:ahXY>
              <a:ahXY gdRefY="adj1" minY="21600" maxY="adj1">
                <a:pos x="gd77" y="gd78"/>
              </a:ahXY>
            </a:ahLst>
            <a:cxnLst/>
            <a:rect l="gd71" t="gd72" r="gd73" b="gd74"/>
            <a:pathLst>
              <a:path w="21600" h="21600">
                <a:moveTo>
                  <a:pt x="gd13" y="gd14"/>
                </a:moveTo>
                <a:arcTo wR="gd24" hR="gd25" stAng="gd20" swAng="gd21"/>
                <a:lnTo>
                  <a:pt x="gd28" y="gd29"/>
                </a:lnTo>
                <a:arcTo wR="gd39" hR="gd40" stAng="gd35" swAng="gd36"/>
                <a:arcTo wR="gd52" hR="gd53" stAng="gd48" swAng="gd49"/>
                <a:lnTo>
                  <a:pt x="gd56" y="gd57"/>
                </a:lnTo>
                <a:arcTo wR="gd67" hR="gd68" stAng="gd63" swAng="gd64"/>
              </a:path>
              <a:path w="21600" h="21600"/>
            </a:pathLst>
          </a:custGeom>
          <a:noFill/>
          <a:ln w="1270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4" name="Text Box 9"/>
          <p:cNvSpPr txBox="true">
            <a:spLocks noGrp="true" noChangeShapeType="true"/>
          </p:cNvSpPr>
          <p:nvPr/>
        </p:nvSpPr>
        <p:spPr>
          <a:xfrm>
            <a:off x="4184650" y="2133600"/>
            <a:ext cx="64135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Block</a:t>
            </a:r>
            <a:endParaRPr/>
          </a:p>
        </p:txBody>
      </p:sp>
      <p:sp>
        <p:nvSpPr>
          <p:cNvPr id="65" name="Text Box 10"/>
          <p:cNvSpPr txBox="true">
            <a:spLocks noGrp="true" noChangeShapeType="true"/>
          </p:cNvSpPr>
          <p:nvPr/>
        </p:nvSpPr>
        <p:spPr>
          <a:xfrm>
            <a:off x="684212" y="2911475"/>
            <a:ext cx="1403350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Internal </a:t>
            </a:r>
            <a:endParaRPr/>
          </a:p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fragmentation</a:t>
            </a:r>
            <a:endParaRPr/>
          </a:p>
        </p:txBody>
      </p:sp>
      <p:sp>
        <p:nvSpPr>
          <p:cNvPr id="66" name="Line 11"/>
          <p:cNvSpPr>
            <a:spLocks noGrp="true" noChangeShapeType="true"/>
          </p:cNvSpPr>
          <p:nvPr/>
        </p:nvSpPr>
        <p:spPr>
          <a:xfrm>
            <a:off x="2057400" y="3200400"/>
            <a:ext cx="685800" cy="1587"/>
          </a:xfrm>
          <a:prstGeom prst="line">
            <a:avLst/>
          </a:prstGeom>
          <a:noFill/>
          <a:ln w="3810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67" name=""/>
          <p:cNvSpPr txBox="true"/>
          <p:nvPr/>
        </p:nvSpPr>
        <p:spPr>
          <a:xfrm rot="0" flipH="false" flipV="false">
            <a:off x="522514" y="4062549"/>
            <a:ext cx="8027760" cy="6985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/>
              <a:t>当</a:t>
            </a:r>
            <a:r>
              <a:rPr lang="en-US"/>
              <a:t>allocator</a:t>
            </a:r>
            <a:r>
              <a:rPr lang="zh-CN"/>
              <a:t>必须按</a:t>
            </a:r>
            <a:r>
              <a:rPr lang="en-US"/>
              <a:t>16B</a:t>
            </a:r>
            <a:r>
              <a:rPr lang="zh-CN"/>
              <a:t>对其分配内存时，</a:t>
            </a:r>
            <a:r>
              <a:rPr lang="en-US"/>
              <a:t>malloc(n), n </a:t>
            </a:r>
            <a:r>
              <a:rPr lang="zh-CN"/>
              <a:t>不能被</a:t>
            </a:r>
            <a:r>
              <a:rPr lang="en-US"/>
              <a:t>16</a:t>
            </a:r>
            <a:r>
              <a:rPr lang="zh-CN"/>
              <a:t>整除时就会产生</a:t>
            </a:r>
            <a:r>
              <a:rPr lang="en-US"/>
              <a:t>internal fragmentation</a:t>
            </a: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External Fragmentation</a:t>
            </a:r>
            <a:endParaRPr/>
          </a:p>
        </p:txBody>
      </p:sp>
      <p:sp>
        <p:nvSpPr>
          <p:cNvPr id="70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342900" lvl="0" indent="-342900">
              <a:lnSpc>
                <a:spcPct val="98000"/>
              </a:lnSpc>
              <a:spcBef>
                <a:spcPct val="2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400"/>
              <a:t>Occurs when there is enough aggregate heap memory, but no single free block is large enough</a:t>
            </a:r>
            <a:endParaRPr/>
          </a:p>
          <a:p>
            <a:pPr marL="342900" lvl="0" indent="-342900">
              <a:lnSpc>
                <a:spcPct val="98000"/>
              </a:lnSpc>
              <a:spcBef>
                <a:spcPct val="2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/>
          </a:p>
          <a:p>
            <a:pPr marL="342900" lvl="0" indent="-342900">
              <a:lnSpc>
                <a:spcPct val="98000"/>
              </a:lnSpc>
              <a:spcBef>
                <a:spcPct val="2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/>
          </a:p>
          <a:p>
            <a:pPr marL="342900" lvl="0" indent="-342900">
              <a:lnSpc>
                <a:spcPct val="98000"/>
              </a:lnSpc>
              <a:spcBef>
                <a:spcPct val="2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/>
          </a:p>
          <a:p>
            <a:pPr marL="342900" lvl="0" indent="-342900">
              <a:lnSpc>
                <a:spcPct val="98000"/>
              </a:lnSpc>
              <a:spcBef>
                <a:spcPct val="2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/>
          </a:p>
          <a:p>
            <a:pPr marL="342900" lvl="0" indent="-342900">
              <a:lnSpc>
                <a:spcPct val="98000"/>
              </a:lnSpc>
              <a:spcBef>
                <a:spcPct val="2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/>
          </a:p>
          <a:p>
            <a:pPr marL="342900" lvl="0" indent="-342900">
              <a:lnSpc>
                <a:spcPct val="98000"/>
              </a:lnSpc>
              <a:spcBef>
                <a:spcPct val="2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/>
          </a:p>
          <a:p>
            <a:pPr marL="0" lvl="0">
              <a:lnSpc>
                <a:spcPct val="98000"/>
              </a:lnSpc>
              <a:spcBef>
                <a:spcPct val="2000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/>
          </a:p>
          <a:p>
            <a:pPr marL="342900" lvl="0" indent="-342900">
              <a:lnSpc>
                <a:spcPct val="98000"/>
              </a:lnSpc>
              <a:spcBef>
                <a:spcPct val="2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400"/>
              <a:t>Depends on the pattern of future requests</a:t>
            </a:r>
            <a:endParaRPr/>
          </a:p>
          <a:p>
            <a:pPr marL="742950" lvl="1" indent="-285750">
              <a:lnSpc>
                <a:spcPct val="98000"/>
              </a:lnSpc>
              <a:spcBef>
                <a:spcPct val="20000"/>
              </a:spcBef>
              <a:buSzPct val="10000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 sz="2000" b="false" i="false" u="none"/>
              <a:t>Thus, difficult to measure (</a:t>
            </a:r>
            <a:r>
              <a:rPr lang="zh-CN" sz="2000" b="false" i="false" u="none"/>
              <a:t>以上情况可能是碎片，也可能不是</a:t>
            </a:r>
            <a:r>
              <a:rPr lang="zh-CN" sz="2000" b="false" i="false" u="none"/>
              <a:t>)</a:t>
            </a:r>
            <a:endParaRPr/>
          </a:p>
        </p:txBody>
      </p:sp>
      <p:grpSp>
        <p:nvGrpSpPr>
          <p:cNvPr id="71" name="Group 3"/>
          <p:cNvGrpSpPr/>
          <p:nvPr/>
        </p:nvGrpSpPr>
        <p:grpSpPr>
          <a:xfrm>
            <a:off x="3297237" y="2470150"/>
            <a:ext cx="5181600" cy="304800"/>
            <a:chOff x="3006724" y="1614488"/>
            <a:chExt cx="5181600" cy="304800"/>
          </a:xfrm>
        </p:grpSpPr>
        <p:sp>
          <p:nvSpPr>
            <p:cNvPr id="72" name="Rectangle 2"/>
            <p:cNvSpPr>
              <a:spLocks noChangeShapeType="true"/>
            </p:cNvSpPr>
            <p:nvPr/>
          </p:nvSpPr>
          <p:spPr>
            <a:xfrm>
              <a:off x="3006724" y="161448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73" name="Rectangle 3"/>
            <p:cNvSpPr>
              <a:spLocks noChangeShapeType="true"/>
            </p:cNvSpPr>
            <p:nvPr/>
          </p:nvSpPr>
          <p:spPr>
            <a:xfrm>
              <a:off x="3311524" y="161448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74" name="Rectangle 4"/>
            <p:cNvSpPr>
              <a:spLocks noChangeShapeType="true"/>
            </p:cNvSpPr>
            <p:nvPr/>
          </p:nvSpPr>
          <p:spPr>
            <a:xfrm>
              <a:off x="3616324" y="161448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75" name="Rectangle 5"/>
            <p:cNvSpPr>
              <a:spLocks noChangeShapeType="true"/>
            </p:cNvSpPr>
            <p:nvPr/>
          </p:nvSpPr>
          <p:spPr>
            <a:xfrm>
              <a:off x="3921124" y="161448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76" name="Rectangle 6"/>
            <p:cNvSpPr>
              <a:spLocks noChangeShapeType="true"/>
            </p:cNvSpPr>
            <p:nvPr/>
          </p:nvSpPr>
          <p:spPr>
            <a:xfrm>
              <a:off x="42259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77" name="Rectangle 7"/>
            <p:cNvSpPr>
              <a:spLocks noChangeShapeType="true"/>
            </p:cNvSpPr>
            <p:nvPr/>
          </p:nvSpPr>
          <p:spPr>
            <a:xfrm>
              <a:off x="45307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78" name="Rectangle 8"/>
            <p:cNvSpPr>
              <a:spLocks noChangeShapeType="true"/>
            </p:cNvSpPr>
            <p:nvPr/>
          </p:nvSpPr>
          <p:spPr>
            <a:xfrm>
              <a:off x="48355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79" name="Rectangle 9"/>
            <p:cNvSpPr>
              <a:spLocks noChangeShapeType="true"/>
            </p:cNvSpPr>
            <p:nvPr/>
          </p:nvSpPr>
          <p:spPr>
            <a:xfrm>
              <a:off x="51403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0" name="Rectangle 10"/>
            <p:cNvSpPr>
              <a:spLocks noChangeShapeType="true"/>
            </p:cNvSpPr>
            <p:nvPr/>
          </p:nvSpPr>
          <p:spPr>
            <a:xfrm>
              <a:off x="54451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1" name="Rectangle 11"/>
            <p:cNvSpPr>
              <a:spLocks noChangeShapeType="true"/>
            </p:cNvSpPr>
            <p:nvPr/>
          </p:nvSpPr>
          <p:spPr>
            <a:xfrm>
              <a:off x="57499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2" name="Rectangle 12"/>
            <p:cNvSpPr>
              <a:spLocks noChangeShapeType="true"/>
            </p:cNvSpPr>
            <p:nvPr/>
          </p:nvSpPr>
          <p:spPr>
            <a:xfrm>
              <a:off x="60547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3" name="Rectangle 13"/>
            <p:cNvSpPr>
              <a:spLocks noChangeShapeType="true"/>
            </p:cNvSpPr>
            <p:nvPr/>
          </p:nvSpPr>
          <p:spPr>
            <a:xfrm>
              <a:off x="63595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4" name="Rectangle 14"/>
            <p:cNvSpPr>
              <a:spLocks noChangeShapeType="true"/>
            </p:cNvSpPr>
            <p:nvPr/>
          </p:nvSpPr>
          <p:spPr>
            <a:xfrm>
              <a:off x="66643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5" name="Rectangle 15"/>
            <p:cNvSpPr>
              <a:spLocks noChangeShapeType="true"/>
            </p:cNvSpPr>
            <p:nvPr/>
          </p:nvSpPr>
          <p:spPr>
            <a:xfrm>
              <a:off x="69691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6" name="Rectangle 16"/>
            <p:cNvSpPr>
              <a:spLocks noChangeShapeType="true"/>
            </p:cNvSpPr>
            <p:nvPr/>
          </p:nvSpPr>
          <p:spPr>
            <a:xfrm>
              <a:off x="72739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7" name="Rectangle 17"/>
            <p:cNvSpPr>
              <a:spLocks noChangeShapeType="true"/>
            </p:cNvSpPr>
            <p:nvPr/>
          </p:nvSpPr>
          <p:spPr>
            <a:xfrm>
              <a:off x="75787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8" name="Rectangle 18"/>
            <p:cNvSpPr>
              <a:spLocks noChangeShapeType="true"/>
            </p:cNvSpPr>
            <p:nvPr/>
          </p:nvSpPr>
          <p:spPr>
            <a:xfrm>
              <a:off x="78835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89" name="Text Box 19"/>
          <p:cNvSpPr txBox="true">
            <a:spLocks noGrp="true" noChangeShapeType="true"/>
          </p:cNvSpPr>
          <p:nvPr/>
        </p:nvSpPr>
        <p:spPr>
          <a:xfrm>
            <a:off x="838200" y="2438400"/>
            <a:ext cx="2111375" cy="358775"/>
          </a:xfrm>
          <a:prstGeom prst="rect">
            <a:avLst/>
          </a:prstGeom>
          <a:solidFill>
            <a:srgbClr val="F6F5BD"/>
          </a:solidFill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ourier New"/>
              </a:rPr>
              <a:t>p1 = malloc(4)</a:t>
            </a:r>
            <a:endParaRPr/>
          </a:p>
        </p:txBody>
      </p:sp>
      <p:grpSp>
        <p:nvGrpSpPr>
          <p:cNvPr id="90" name="Group 22"/>
          <p:cNvGrpSpPr/>
          <p:nvPr/>
        </p:nvGrpSpPr>
        <p:grpSpPr>
          <a:xfrm>
            <a:off x="3297237" y="3079750"/>
            <a:ext cx="5181600" cy="304800"/>
            <a:chOff x="3006724" y="2501901"/>
            <a:chExt cx="5181600" cy="304800"/>
          </a:xfrm>
        </p:grpSpPr>
        <p:sp>
          <p:nvSpPr>
            <p:cNvPr id="91" name="Rectangle 20"/>
            <p:cNvSpPr>
              <a:spLocks noChangeShapeType="true"/>
            </p:cNvSpPr>
            <p:nvPr/>
          </p:nvSpPr>
          <p:spPr>
            <a:xfrm>
              <a:off x="3006724" y="2501901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2" name="Rectangle 21"/>
            <p:cNvSpPr>
              <a:spLocks noChangeShapeType="true"/>
            </p:cNvSpPr>
            <p:nvPr/>
          </p:nvSpPr>
          <p:spPr>
            <a:xfrm>
              <a:off x="3311524" y="2501901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3" name="Rectangle 22"/>
            <p:cNvSpPr>
              <a:spLocks noChangeShapeType="true"/>
            </p:cNvSpPr>
            <p:nvPr/>
          </p:nvSpPr>
          <p:spPr>
            <a:xfrm>
              <a:off x="3616324" y="2501901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4" name="Rectangle 23"/>
            <p:cNvSpPr>
              <a:spLocks noChangeShapeType="true"/>
            </p:cNvSpPr>
            <p:nvPr/>
          </p:nvSpPr>
          <p:spPr>
            <a:xfrm>
              <a:off x="3921124" y="2501901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5" name="Rectangle 24"/>
            <p:cNvSpPr>
              <a:spLocks noChangeShapeType="true"/>
            </p:cNvSpPr>
            <p:nvPr/>
          </p:nvSpPr>
          <p:spPr>
            <a:xfrm>
              <a:off x="4225924" y="2501901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6" name="Rectangle 25"/>
            <p:cNvSpPr>
              <a:spLocks noChangeShapeType="true"/>
            </p:cNvSpPr>
            <p:nvPr/>
          </p:nvSpPr>
          <p:spPr>
            <a:xfrm>
              <a:off x="4530724" y="2501901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7" name="Rectangle 26"/>
            <p:cNvSpPr>
              <a:spLocks noChangeShapeType="true"/>
            </p:cNvSpPr>
            <p:nvPr/>
          </p:nvSpPr>
          <p:spPr>
            <a:xfrm>
              <a:off x="4835524" y="2501901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8" name="Rectangle 27"/>
            <p:cNvSpPr>
              <a:spLocks noChangeShapeType="true"/>
            </p:cNvSpPr>
            <p:nvPr/>
          </p:nvSpPr>
          <p:spPr>
            <a:xfrm>
              <a:off x="5140324" y="2501901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9" name="Rectangle 28"/>
            <p:cNvSpPr>
              <a:spLocks noChangeShapeType="true"/>
            </p:cNvSpPr>
            <p:nvPr/>
          </p:nvSpPr>
          <p:spPr>
            <a:xfrm>
              <a:off x="5445124" y="2501901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0" name="Rectangle 29"/>
            <p:cNvSpPr>
              <a:spLocks noChangeShapeType="true"/>
            </p:cNvSpPr>
            <p:nvPr/>
          </p:nvSpPr>
          <p:spPr>
            <a:xfrm>
              <a:off x="57499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1" name="Rectangle 30"/>
            <p:cNvSpPr>
              <a:spLocks noChangeShapeType="true"/>
            </p:cNvSpPr>
            <p:nvPr/>
          </p:nvSpPr>
          <p:spPr>
            <a:xfrm>
              <a:off x="60547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2" name="Rectangle 31"/>
            <p:cNvSpPr>
              <a:spLocks noChangeShapeType="true"/>
            </p:cNvSpPr>
            <p:nvPr/>
          </p:nvSpPr>
          <p:spPr>
            <a:xfrm>
              <a:off x="63595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3" name="Rectangle 32"/>
            <p:cNvSpPr>
              <a:spLocks noChangeShapeType="true"/>
            </p:cNvSpPr>
            <p:nvPr/>
          </p:nvSpPr>
          <p:spPr>
            <a:xfrm>
              <a:off x="66643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4" name="Rectangle 33"/>
            <p:cNvSpPr>
              <a:spLocks noChangeShapeType="true"/>
            </p:cNvSpPr>
            <p:nvPr/>
          </p:nvSpPr>
          <p:spPr>
            <a:xfrm>
              <a:off x="69691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5" name="Rectangle 34"/>
            <p:cNvSpPr>
              <a:spLocks noChangeShapeType="true"/>
            </p:cNvSpPr>
            <p:nvPr/>
          </p:nvSpPr>
          <p:spPr>
            <a:xfrm>
              <a:off x="72739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6" name="Rectangle 35"/>
            <p:cNvSpPr>
              <a:spLocks noChangeShapeType="true"/>
            </p:cNvSpPr>
            <p:nvPr/>
          </p:nvSpPr>
          <p:spPr>
            <a:xfrm>
              <a:off x="75787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7" name="Rectangle 36"/>
            <p:cNvSpPr>
              <a:spLocks noChangeShapeType="true"/>
            </p:cNvSpPr>
            <p:nvPr/>
          </p:nvSpPr>
          <p:spPr>
            <a:xfrm>
              <a:off x="78835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08" name="Text Box 37"/>
          <p:cNvSpPr txBox="true">
            <a:spLocks noGrp="true" noChangeShapeType="true"/>
          </p:cNvSpPr>
          <p:nvPr/>
        </p:nvSpPr>
        <p:spPr>
          <a:xfrm>
            <a:off x="838200" y="3048000"/>
            <a:ext cx="2111375" cy="358775"/>
          </a:xfrm>
          <a:prstGeom prst="rect">
            <a:avLst/>
          </a:prstGeom>
          <a:solidFill>
            <a:srgbClr val="D6D6F5"/>
          </a:solidFill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latin typeface="Courier New"/>
                <a:ea typeface="宋体" charset="-122"/>
              </a:rPr>
              <a:t>p2 = malloc(5)</a:t>
            </a:r>
            <a:endParaRPr/>
          </a:p>
        </p:txBody>
      </p:sp>
      <p:grpSp>
        <p:nvGrpSpPr>
          <p:cNvPr id="109" name="Group 41"/>
          <p:cNvGrpSpPr/>
          <p:nvPr/>
        </p:nvGrpSpPr>
        <p:grpSpPr>
          <a:xfrm>
            <a:off x="3297237" y="3689350"/>
            <a:ext cx="5181600" cy="304800"/>
            <a:chOff x="3006724" y="3389313"/>
            <a:chExt cx="5181600" cy="304800"/>
          </a:xfrm>
        </p:grpSpPr>
        <p:sp>
          <p:nvSpPr>
            <p:cNvPr id="110" name="Rectangle 38"/>
            <p:cNvSpPr>
              <a:spLocks noChangeShapeType="true"/>
            </p:cNvSpPr>
            <p:nvPr/>
          </p:nvSpPr>
          <p:spPr>
            <a:xfrm>
              <a:off x="3006724" y="3389313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1" name="Rectangle 39"/>
            <p:cNvSpPr>
              <a:spLocks noChangeShapeType="true"/>
            </p:cNvSpPr>
            <p:nvPr/>
          </p:nvSpPr>
          <p:spPr>
            <a:xfrm>
              <a:off x="3311524" y="3389313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2" name="Rectangle 40"/>
            <p:cNvSpPr>
              <a:spLocks noChangeShapeType="true"/>
            </p:cNvSpPr>
            <p:nvPr/>
          </p:nvSpPr>
          <p:spPr>
            <a:xfrm>
              <a:off x="3616324" y="3389313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3" name="Rectangle 41"/>
            <p:cNvSpPr>
              <a:spLocks noChangeShapeType="true"/>
            </p:cNvSpPr>
            <p:nvPr/>
          </p:nvSpPr>
          <p:spPr>
            <a:xfrm>
              <a:off x="3921124" y="3389313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4" name="Rectangle 42"/>
            <p:cNvSpPr>
              <a:spLocks noChangeShapeType="true"/>
            </p:cNvSpPr>
            <p:nvPr/>
          </p:nvSpPr>
          <p:spPr>
            <a:xfrm>
              <a:off x="4225924" y="3389313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5" name="Rectangle 43"/>
            <p:cNvSpPr>
              <a:spLocks noChangeShapeType="true"/>
            </p:cNvSpPr>
            <p:nvPr/>
          </p:nvSpPr>
          <p:spPr>
            <a:xfrm>
              <a:off x="4530724" y="3389313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6" name="Rectangle 44"/>
            <p:cNvSpPr>
              <a:spLocks noChangeShapeType="true"/>
            </p:cNvSpPr>
            <p:nvPr/>
          </p:nvSpPr>
          <p:spPr>
            <a:xfrm>
              <a:off x="4835524" y="3389313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7" name="Rectangle 45"/>
            <p:cNvSpPr>
              <a:spLocks noChangeShapeType="true"/>
            </p:cNvSpPr>
            <p:nvPr/>
          </p:nvSpPr>
          <p:spPr>
            <a:xfrm>
              <a:off x="5140324" y="3389313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8" name="Rectangle 46"/>
            <p:cNvSpPr>
              <a:spLocks noChangeShapeType="true"/>
            </p:cNvSpPr>
            <p:nvPr/>
          </p:nvSpPr>
          <p:spPr>
            <a:xfrm>
              <a:off x="5445124" y="3389313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9" name="Rectangle 47"/>
            <p:cNvSpPr>
              <a:spLocks noChangeShapeType="true"/>
            </p:cNvSpPr>
            <p:nvPr/>
          </p:nvSpPr>
          <p:spPr>
            <a:xfrm>
              <a:off x="57499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0" name="Rectangle 48"/>
            <p:cNvSpPr>
              <a:spLocks noChangeShapeType="true"/>
            </p:cNvSpPr>
            <p:nvPr/>
          </p:nvSpPr>
          <p:spPr>
            <a:xfrm>
              <a:off x="60547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1" name="Rectangle 49"/>
            <p:cNvSpPr>
              <a:spLocks noChangeShapeType="true"/>
            </p:cNvSpPr>
            <p:nvPr/>
          </p:nvSpPr>
          <p:spPr>
            <a:xfrm>
              <a:off x="63595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2" name="Rectangle 50"/>
            <p:cNvSpPr>
              <a:spLocks noChangeShapeType="true"/>
            </p:cNvSpPr>
            <p:nvPr/>
          </p:nvSpPr>
          <p:spPr>
            <a:xfrm>
              <a:off x="66643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3" name="Rectangle 51"/>
            <p:cNvSpPr>
              <a:spLocks noChangeShapeType="true"/>
            </p:cNvSpPr>
            <p:nvPr/>
          </p:nvSpPr>
          <p:spPr>
            <a:xfrm>
              <a:off x="69691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4" name="Rectangle 52"/>
            <p:cNvSpPr>
              <a:spLocks noChangeShapeType="true"/>
            </p:cNvSpPr>
            <p:nvPr/>
          </p:nvSpPr>
          <p:spPr>
            <a:xfrm>
              <a:off x="72739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5" name="Rectangle 53"/>
            <p:cNvSpPr>
              <a:spLocks noChangeShapeType="true"/>
            </p:cNvSpPr>
            <p:nvPr/>
          </p:nvSpPr>
          <p:spPr>
            <a:xfrm>
              <a:off x="7578724" y="3389313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6" name="Rectangle 54"/>
            <p:cNvSpPr>
              <a:spLocks noChangeShapeType="true"/>
            </p:cNvSpPr>
            <p:nvPr/>
          </p:nvSpPr>
          <p:spPr>
            <a:xfrm>
              <a:off x="7883524" y="3389313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27" name="Text Box 55"/>
          <p:cNvSpPr txBox="true">
            <a:spLocks noGrp="true" noChangeShapeType="true"/>
          </p:cNvSpPr>
          <p:nvPr/>
        </p:nvSpPr>
        <p:spPr>
          <a:xfrm>
            <a:off x="838200" y="3657600"/>
            <a:ext cx="2111375" cy="358775"/>
          </a:xfrm>
          <a:prstGeom prst="rect">
            <a:avLst/>
          </a:prstGeom>
          <a:solidFill>
            <a:srgbClr val="F1C7C7"/>
          </a:solidFill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ourier New"/>
              </a:rPr>
              <a:t>p3 = malloc(6)</a:t>
            </a:r>
            <a:endParaRPr/>
          </a:p>
        </p:txBody>
      </p:sp>
      <p:grpSp>
        <p:nvGrpSpPr>
          <p:cNvPr id="128" name="Group 60"/>
          <p:cNvGrpSpPr/>
          <p:nvPr/>
        </p:nvGrpSpPr>
        <p:grpSpPr>
          <a:xfrm>
            <a:off x="3297237" y="4298950"/>
            <a:ext cx="5181600" cy="304800"/>
            <a:chOff x="3036887" y="4276726"/>
            <a:chExt cx="5181600" cy="304800"/>
          </a:xfrm>
        </p:grpSpPr>
        <p:sp>
          <p:nvSpPr>
            <p:cNvPr id="129" name="Rectangle 56"/>
            <p:cNvSpPr>
              <a:spLocks noChangeShapeType="true"/>
            </p:cNvSpPr>
            <p:nvPr/>
          </p:nvSpPr>
          <p:spPr>
            <a:xfrm>
              <a:off x="3036887" y="4276726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30" name="Rectangle 57"/>
            <p:cNvSpPr>
              <a:spLocks noChangeShapeType="true"/>
            </p:cNvSpPr>
            <p:nvPr/>
          </p:nvSpPr>
          <p:spPr>
            <a:xfrm>
              <a:off x="3341687" y="4276726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31" name="Rectangle 58"/>
            <p:cNvSpPr>
              <a:spLocks noChangeShapeType="true"/>
            </p:cNvSpPr>
            <p:nvPr/>
          </p:nvSpPr>
          <p:spPr>
            <a:xfrm>
              <a:off x="3646487" y="4276726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32" name="Rectangle 59"/>
            <p:cNvSpPr>
              <a:spLocks noChangeShapeType="true"/>
            </p:cNvSpPr>
            <p:nvPr/>
          </p:nvSpPr>
          <p:spPr>
            <a:xfrm>
              <a:off x="3951287" y="4276726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33" name="Rectangle 60"/>
            <p:cNvSpPr>
              <a:spLocks noChangeShapeType="true"/>
            </p:cNvSpPr>
            <p:nvPr/>
          </p:nvSpPr>
          <p:spPr>
            <a:xfrm>
              <a:off x="42560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34" name="Rectangle 61"/>
            <p:cNvSpPr>
              <a:spLocks noChangeShapeType="true"/>
            </p:cNvSpPr>
            <p:nvPr/>
          </p:nvSpPr>
          <p:spPr>
            <a:xfrm>
              <a:off x="45608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35" name="Rectangle 62"/>
            <p:cNvSpPr>
              <a:spLocks noChangeShapeType="true"/>
            </p:cNvSpPr>
            <p:nvPr/>
          </p:nvSpPr>
          <p:spPr>
            <a:xfrm>
              <a:off x="48656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36" name="Rectangle 63"/>
            <p:cNvSpPr>
              <a:spLocks noChangeShapeType="true"/>
            </p:cNvSpPr>
            <p:nvPr/>
          </p:nvSpPr>
          <p:spPr>
            <a:xfrm>
              <a:off x="51704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37" name="Rectangle 64"/>
            <p:cNvSpPr>
              <a:spLocks noChangeShapeType="true"/>
            </p:cNvSpPr>
            <p:nvPr/>
          </p:nvSpPr>
          <p:spPr>
            <a:xfrm>
              <a:off x="54752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38" name="Rectangle 65"/>
            <p:cNvSpPr>
              <a:spLocks noChangeShapeType="true"/>
            </p:cNvSpPr>
            <p:nvPr/>
          </p:nvSpPr>
          <p:spPr>
            <a:xfrm>
              <a:off x="57800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39" name="Rectangle 66"/>
            <p:cNvSpPr>
              <a:spLocks noChangeShapeType="true"/>
            </p:cNvSpPr>
            <p:nvPr/>
          </p:nvSpPr>
          <p:spPr>
            <a:xfrm>
              <a:off x="60848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40" name="Rectangle 67"/>
            <p:cNvSpPr>
              <a:spLocks noChangeShapeType="true"/>
            </p:cNvSpPr>
            <p:nvPr/>
          </p:nvSpPr>
          <p:spPr>
            <a:xfrm>
              <a:off x="63896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41" name="Rectangle 68"/>
            <p:cNvSpPr>
              <a:spLocks noChangeShapeType="true"/>
            </p:cNvSpPr>
            <p:nvPr/>
          </p:nvSpPr>
          <p:spPr>
            <a:xfrm>
              <a:off x="66944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42" name="Rectangle 69"/>
            <p:cNvSpPr>
              <a:spLocks noChangeShapeType="true"/>
            </p:cNvSpPr>
            <p:nvPr/>
          </p:nvSpPr>
          <p:spPr>
            <a:xfrm>
              <a:off x="69992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43" name="Rectangle 70"/>
            <p:cNvSpPr>
              <a:spLocks noChangeShapeType="true"/>
            </p:cNvSpPr>
            <p:nvPr/>
          </p:nvSpPr>
          <p:spPr>
            <a:xfrm>
              <a:off x="73040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44" name="Rectangle 71"/>
            <p:cNvSpPr>
              <a:spLocks noChangeShapeType="true"/>
            </p:cNvSpPr>
            <p:nvPr/>
          </p:nvSpPr>
          <p:spPr>
            <a:xfrm>
              <a:off x="76088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45" name="Rectangle 72"/>
            <p:cNvSpPr>
              <a:spLocks noChangeShapeType="true"/>
            </p:cNvSpPr>
            <p:nvPr/>
          </p:nvSpPr>
          <p:spPr>
            <a:xfrm>
              <a:off x="79136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46" name="Text Box 73"/>
          <p:cNvSpPr txBox="true">
            <a:spLocks noGrp="true" noChangeShapeType="true"/>
          </p:cNvSpPr>
          <p:nvPr/>
        </p:nvSpPr>
        <p:spPr>
          <a:xfrm>
            <a:off x="838200" y="4267200"/>
            <a:ext cx="1284287" cy="358775"/>
          </a:xfrm>
          <a:prstGeom prst="rect">
            <a:avLst/>
          </a:prstGeom>
          <a:solidFill>
            <a:srgbClr val="D6D6F5"/>
          </a:solidFill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latin typeface="Courier New"/>
                <a:ea typeface="宋体" charset="-122"/>
              </a:rPr>
              <a:t>free(p2)</a:t>
            </a:r>
            <a:endParaRPr/>
          </a:p>
        </p:txBody>
      </p:sp>
      <p:sp>
        <p:nvSpPr>
          <p:cNvPr id="147" name="Text Box 91"/>
          <p:cNvSpPr txBox="true">
            <a:spLocks noGrp="true" noChangeShapeType="true"/>
          </p:cNvSpPr>
          <p:nvPr/>
        </p:nvSpPr>
        <p:spPr>
          <a:xfrm>
            <a:off x="838200" y="4876800"/>
            <a:ext cx="2111375" cy="355600"/>
          </a:xfrm>
          <a:prstGeom prst="rect">
            <a:avLst/>
          </a:prstGeom>
          <a:solidFill>
            <a:srgbClr val="D5F1CF"/>
          </a:solidFill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ourier New"/>
              </a:rPr>
              <a:t>p4 = malloc(6)</a:t>
            </a:r>
            <a:endParaRPr/>
          </a:p>
        </p:txBody>
      </p:sp>
      <p:sp>
        <p:nvSpPr>
          <p:cNvPr id="148" name="TextBox 80"/>
          <p:cNvSpPr txBox="true">
            <a:spLocks noGrp="true" noChangeShapeType="true"/>
          </p:cNvSpPr>
          <p:nvPr/>
        </p:nvSpPr>
        <p:spPr>
          <a:xfrm>
            <a:off x="3200400" y="4783137"/>
            <a:ext cx="45085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000" b="true" i="true" u="none">
                <a:solidFill>
                  <a:srgbClr val="C00000"/>
                </a:solidFill>
                <a:latin typeface="Calibri"/>
              </a:rPr>
              <a:t>Oops! (what would happen now?)</a:t>
            </a:r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Implementation Issues</a:t>
            </a:r>
            <a:endParaRPr/>
          </a:p>
        </p:txBody>
      </p:sp>
      <p:sp>
        <p:nvSpPr>
          <p:cNvPr id="151" name="Rectangle 3"/>
          <p:cNvSpPr>
            <a:spLocks noGrp="true" noChangeShapeType="true"/>
          </p:cNvSpPr>
          <p:nvPr>
            <p:ph type="body"/>
          </p:nvPr>
        </p:nvSpPr>
        <p:spPr>
          <a:xfrm rot="0" flipH="false" flipV="false">
            <a:off x="342900" y="150876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 sz="2400"/>
              <a:t>#1 Block</a:t>
            </a:r>
            <a:r>
              <a:rPr lang="zh-CN" sz="2400"/>
              <a:t>是变长的，如何记录各个</a:t>
            </a:r>
            <a:r>
              <a:rPr lang="en-US" sz="2400"/>
              <a:t>block</a:t>
            </a:r>
            <a:r>
              <a:rPr lang="zh-CN" sz="2400"/>
              <a:t>的</a:t>
            </a:r>
            <a:r>
              <a:rPr lang="en-US" sz="2400"/>
              <a:t>size?</a:t>
            </a:r>
            <a:endParaRPr/>
          </a:p>
          <a:p>
            <a:pPr marL="342900" lvl="0" indent="-342900">
              <a:spcBef>
                <a:spcPct val="20000"/>
              </a:spcBef>
              <a:buChar char="•"/>
            </a:pPr>
            <a:r>
              <a:rPr lang="en-US" sz="2400"/>
              <a:t>#2 free block</a:t>
            </a:r>
            <a:r>
              <a:rPr lang="zh-CN" sz="2400"/>
              <a:t>不一定连续，</a:t>
            </a:r>
            <a:r>
              <a:rPr lang="zh-CN" sz="2400"/>
              <a:t>如何管理所有的</a:t>
            </a:r>
            <a:r>
              <a:rPr lang="en-US" sz="2400"/>
              <a:t>free blocks?</a:t>
            </a:r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>
            <a:spLocks noGrp="true" noChangeShapeType="true"/>
          </p:cNvSpPr>
          <p:nvPr>
            <p:ph type="title"/>
          </p:nvPr>
        </p:nvSpPr>
        <p:spPr>
          <a:xfrm rot="0" flipH="false" flipV="false">
            <a:off x="46355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Issue #1: Block metadata </a:t>
            </a:r>
            <a:endParaRPr/>
          </a:p>
        </p:txBody>
      </p:sp>
      <p:sp>
        <p:nvSpPr>
          <p:cNvPr id="154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sz="2400"/>
              <a:t>Standard method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GB" sz="2000" b="false" i="false" u="none"/>
              <a:t>Keep the length of a block in the word preceding the block.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GB" sz="1800" b="false" i="false" u="none"/>
              <a:t>This word is often called the </a:t>
            </a:r>
            <a:r>
              <a:rPr lang="en-GB" sz="1800" b="true" i="true" u="none">
                <a:solidFill>
                  <a:srgbClr val="C00000"/>
                </a:solidFill>
              </a:rPr>
              <a:t>header field</a:t>
            </a:r>
            <a:r>
              <a:rPr lang="en-GB" sz="1800" b="true" i="false" u="none">
                <a:solidFill>
                  <a:srgbClr val="C00000"/>
                </a:solidFill>
              </a:rPr>
              <a:t> </a:t>
            </a:r>
            <a:r>
              <a:rPr lang="en-GB" sz="1800" b="false" i="false" u="none"/>
              <a:t>or</a:t>
            </a:r>
            <a:r>
              <a:rPr lang="en-GB" sz="1800" b="false" i="true" u="none"/>
              <a:t> </a:t>
            </a:r>
            <a:r>
              <a:rPr lang="en-GB" sz="1800" b="true" i="true" u="none">
                <a:solidFill>
                  <a:srgbClr val="C00000"/>
                </a:solidFill>
              </a:rPr>
              <a:t>header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GB" sz="2000" b="false" i="false" u="none"/>
              <a:t>Requires an extra word for every allocated block</a:t>
            </a:r>
            <a:endParaRPr/>
          </a:p>
        </p:txBody>
      </p:sp>
      <p:pic>
        <p:nvPicPr>
          <p:cNvPr id="155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259948" y="3259183"/>
            <a:ext cx="6113856" cy="2327100"/>
          </a:xfrm>
          <a:prstGeom prst="rect"/>
        </p:spPr>
      </p:pic>
      <p:sp>
        <p:nvSpPr>
          <p:cNvPr id="156" name=""/>
          <p:cNvSpPr txBox="true"/>
          <p:nvPr/>
        </p:nvSpPr>
        <p:spPr>
          <a:xfrm rot="0" flipH="false" flipV="false">
            <a:off x="2168434" y="6019800"/>
            <a:ext cx="33147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/>
              <a:t>每个</a:t>
            </a:r>
            <a:r>
              <a:rPr lang="en-US"/>
              <a:t>block</a:t>
            </a:r>
            <a:r>
              <a:rPr lang="zh-CN"/>
              <a:t>至少占用</a:t>
            </a:r>
            <a:r>
              <a:rPr lang="en-US"/>
              <a:t>2</a:t>
            </a:r>
            <a:r>
              <a:rPr lang="zh-CN"/>
              <a:t>个</a:t>
            </a:r>
            <a:r>
              <a:rPr lang="en-US"/>
              <a:t>word</a:t>
            </a:r>
            <a:endParaRPr/>
          </a:p>
        </p:txBody>
      </p:sp>
      <p:sp>
        <p:nvSpPr>
          <p:cNvPr id="157" name=""/>
          <p:cNvSpPr txBox="true"/>
          <p:nvPr/>
        </p:nvSpPr>
        <p:spPr>
          <a:xfrm rot="0" flipH="false" flipV="false">
            <a:off x="6486071" y="3429000"/>
            <a:ext cx="2305050" cy="16129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/>
              <a:t>因为</a:t>
            </a:r>
            <a:r>
              <a:rPr lang="en-US"/>
              <a:t>block size</a:t>
            </a:r>
            <a:r>
              <a:rPr lang="zh-CN"/>
              <a:t>是</a:t>
            </a:r>
            <a:r>
              <a:rPr lang="en-US"/>
              <a:t>16B aligned</a:t>
            </a:r>
            <a:r>
              <a:rPr lang="zh-CN"/>
              <a:t>，最低</a:t>
            </a:r>
            <a:r>
              <a:rPr lang="en-US"/>
              <a:t>4bit</a:t>
            </a:r>
            <a:r>
              <a:rPr lang="zh-CN"/>
              <a:t>总是</a:t>
            </a:r>
            <a:r>
              <a:rPr lang="en-US"/>
              <a:t>0</a:t>
            </a:r>
            <a:r>
              <a:rPr lang="zh-CN"/>
              <a:t>，因此可以用来存一些标记位</a:t>
            </a:r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41"/>
          <p:cNvSpPr>
            <a:spLocks noGrp="true" noChangeShapeType="true"/>
          </p:cNvSpPr>
          <p:nvPr/>
        </p:nvSpPr>
        <p:spPr>
          <a:xfrm>
            <a:off x="396875" y="1196975"/>
            <a:ext cx="8061325" cy="1851025"/>
          </a:xfrm>
          <a:prstGeom prst="rect">
            <a:avLst/>
          </a:prstGeom>
          <a:solidFill>
            <a:srgbClr val="E6E6E6"/>
          </a:solidFill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160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Issue #2: Keeping Track of Free Blocks</a:t>
            </a:r>
            <a:endParaRPr/>
          </a:p>
        </p:txBody>
      </p:sp>
      <p:sp>
        <p:nvSpPr>
          <p:cNvPr id="161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396875" y="1295400"/>
            <a:ext cx="8289925" cy="53752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sz="2400"/>
              <a:t>Method 1: </a:t>
            </a:r>
            <a:r>
              <a:rPr lang="en-US" sz="2400" b="false" i="true" u="none">
                <a:solidFill>
                  <a:srgbClr val="C00000">
                    <a:alpha val="100000"/>
                  </a:srgbClr>
                </a:solidFill>
              </a:rPr>
              <a:t>Implicit list </a:t>
            </a:r>
            <a:r>
              <a:rPr lang="en-US" sz="2400"/>
              <a:t>using length—links all blocks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 lang="en-US" sz="2400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 lang="en-US" sz="2400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 lang="en-US" sz="2400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sz="2400"/>
              <a:t>Method 2: </a:t>
            </a: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Explicit list</a:t>
            </a:r>
            <a:r>
              <a:rPr sz="2400">
                <a:solidFill>
                  <a:srgbClr val="C00000">
                    <a:alpha val="100000"/>
                  </a:srgbClr>
                </a:solidFill>
              </a:rPr>
              <a:t> </a:t>
            </a:r>
            <a:r>
              <a:rPr sz="2400"/>
              <a:t>among the free blocks using pointers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None/>
            </a:pP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SzPct val="100000"/>
              <a:buChar char="•"/>
            </a:pPr>
            <a:r>
              <a:rPr sz="2400" b="false" i="false" u="none"/>
              <a:t>Method 3: </a:t>
            </a: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Segregated free list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SzPct val="100000"/>
              <a:buChar char="–"/>
            </a:pPr>
            <a:r>
              <a:rPr lang="en-US" sz="2000" b="false" i="false" u="none"/>
              <a:t>Different free lists for different size classes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SzPct val="100000"/>
              <a:buChar char="–"/>
            </a:pP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SzPct val="100000"/>
              <a:buChar char="•"/>
            </a:pPr>
            <a:r>
              <a:rPr lang="en-US" sz="2400" b="false" i="false" u="none"/>
              <a:t>Method 4: </a:t>
            </a: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Blocks sorted by size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SzPct val="100000"/>
              <a:buChar char="–"/>
            </a:pPr>
            <a:r>
              <a:rPr sz="2000" b="false" i="false" u="none"/>
              <a:t>Can use a balanced tree (e.g. Red-Black tree) with pointers of each free block, and the length used as a key</a:t>
            </a:r>
            <a:endParaRPr/>
          </a:p>
        </p:txBody>
      </p:sp>
      <p:sp>
        <p:nvSpPr>
          <p:cNvPr id="162" name="Rectangle 4"/>
          <p:cNvSpPr>
            <a:spLocks noGrp="true" noChangeShapeType="true"/>
          </p:cNvSpPr>
          <p:nvPr/>
        </p:nvSpPr>
        <p:spPr>
          <a:xfrm>
            <a:off x="16002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5</a:t>
            </a:r>
            <a:endParaRPr/>
          </a:p>
        </p:txBody>
      </p:sp>
      <p:sp>
        <p:nvSpPr>
          <p:cNvPr id="163" name="Rectangle 5"/>
          <p:cNvSpPr>
            <a:spLocks noGrp="true" noChangeShapeType="true"/>
          </p:cNvSpPr>
          <p:nvPr/>
        </p:nvSpPr>
        <p:spPr>
          <a:xfrm>
            <a:off x="19050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4" name="Rectangle 6"/>
          <p:cNvSpPr>
            <a:spLocks noGrp="true" noChangeShapeType="true"/>
          </p:cNvSpPr>
          <p:nvPr/>
        </p:nvSpPr>
        <p:spPr>
          <a:xfrm>
            <a:off x="22098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5" name="Rectangle 7"/>
          <p:cNvSpPr>
            <a:spLocks noGrp="true" noChangeShapeType="true"/>
          </p:cNvSpPr>
          <p:nvPr/>
        </p:nvSpPr>
        <p:spPr>
          <a:xfrm>
            <a:off x="25146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6" name="Rectangle 8"/>
          <p:cNvSpPr>
            <a:spLocks noGrp="true" noChangeShapeType="true"/>
          </p:cNvSpPr>
          <p:nvPr/>
        </p:nvSpPr>
        <p:spPr>
          <a:xfrm>
            <a:off x="28194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7" name="Rectangle 9"/>
          <p:cNvSpPr>
            <a:spLocks noGrp="true" noChangeShapeType="true"/>
          </p:cNvSpPr>
          <p:nvPr/>
        </p:nvSpPr>
        <p:spPr>
          <a:xfrm>
            <a:off x="31242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168" name="Rectangle 10"/>
          <p:cNvSpPr>
            <a:spLocks noGrp="true" noChangeShapeType="true"/>
          </p:cNvSpPr>
          <p:nvPr/>
        </p:nvSpPr>
        <p:spPr>
          <a:xfrm>
            <a:off x="34290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9" name="Rectangle 11"/>
          <p:cNvSpPr>
            <a:spLocks noGrp="true" noChangeShapeType="true"/>
          </p:cNvSpPr>
          <p:nvPr/>
        </p:nvSpPr>
        <p:spPr>
          <a:xfrm>
            <a:off x="37338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70" name="Rectangle 12"/>
          <p:cNvSpPr>
            <a:spLocks noGrp="true" noChangeShapeType="true"/>
          </p:cNvSpPr>
          <p:nvPr/>
        </p:nvSpPr>
        <p:spPr>
          <a:xfrm>
            <a:off x="40386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71" name="Rectangle 13"/>
          <p:cNvSpPr>
            <a:spLocks noGrp="true" noChangeShapeType="true"/>
          </p:cNvSpPr>
          <p:nvPr/>
        </p:nvSpPr>
        <p:spPr>
          <a:xfrm>
            <a:off x="46482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72" name="Rectangle 14"/>
          <p:cNvSpPr>
            <a:spLocks noGrp="true" noChangeShapeType="true"/>
          </p:cNvSpPr>
          <p:nvPr/>
        </p:nvSpPr>
        <p:spPr>
          <a:xfrm>
            <a:off x="49530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73" name="Rectangle 15"/>
          <p:cNvSpPr>
            <a:spLocks noGrp="true" noChangeShapeType="true"/>
          </p:cNvSpPr>
          <p:nvPr/>
        </p:nvSpPr>
        <p:spPr>
          <a:xfrm>
            <a:off x="52578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74" name="Rectangle 16"/>
          <p:cNvSpPr>
            <a:spLocks noGrp="true" noChangeShapeType="true"/>
          </p:cNvSpPr>
          <p:nvPr/>
        </p:nvSpPr>
        <p:spPr>
          <a:xfrm>
            <a:off x="55626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75" name="Rectangle 17"/>
          <p:cNvSpPr>
            <a:spLocks noGrp="true" noChangeShapeType="true"/>
          </p:cNvSpPr>
          <p:nvPr/>
        </p:nvSpPr>
        <p:spPr>
          <a:xfrm>
            <a:off x="58674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76" name="Rectangle 18"/>
          <p:cNvSpPr>
            <a:spLocks noGrp="true" noChangeShapeType="true"/>
          </p:cNvSpPr>
          <p:nvPr/>
        </p:nvSpPr>
        <p:spPr>
          <a:xfrm>
            <a:off x="61722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177" name="Rectangle 19"/>
          <p:cNvSpPr>
            <a:spLocks noGrp="true" noChangeShapeType="true"/>
          </p:cNvSpPr>
          <p:nvPr/>
        </p:nvSpPr>
        <p:spPr>
          <a:xfrm>
            <a:off x="64770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78" name="Rectangle 20"/>
          <p:cNvSpPr>
            <a:spLocks noGrp="true" noChangeShapeType="true"/>
          </p:cNvSpPr>
          <p:nvPr/>
        </p:nvSpPr>
        <p:spPr>
          <a:xfrm>
            <a:off x="43434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6</a:t>
            </a:r>
            <a:endParaRPr/>
          </a:p>
        </p:txBody>
      </p:sp>
      <p:sp>
        <p:nvSpPr>
          <p:cNvPr id="179" name="Freeform 39"/>
          <p:cNvSpPr>
            <a:spLocks noGrp="true" noChangeShapeType="true"/>
          </p:cNvSpPr>
          <p:nvPr/>
        </p:nvSpPr>
        <p:spPr>
          <a:xfrm>
            <a:off x="1752600" y="1973262"/>
            <a:ext cx="15240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528"/>
              <a:gd name="gd4" fmla="val 0"/>
              <a:gd name="gd5" fmla="val 960"/>
              <a:gd name="gd6" fmla="val 144"/>
              <a:gd name="gd7" fmla="*/ w 0 960"/>
              <a:gd name="gd8" fmla="*/ h 0 144"/>
              <a:gd name="gd9" fmla="*/ w 21600 960"/>
              <a:gd name="gd10" fmla="*/ h 21600 144"/>
            </a:gdLst>
            <a:ahLst/>
            <a:cxnLst/>
            <a:rect l="gd7" t="gd8" r="gd9" b="gd10"/>
            <a:pathLst>
              <a:path w="960" h="144">
                <a:moveTo>
                  <a:pt x="gd1" y="gd2"/>
                </a:moveTo>
                <a:cubicBezTo>
                  <a:pt x="184" y="72"/>
                  <a:pt x="368" y="0"/>
                  <a:pt x="528" y="0"/>
                </a:cubicBezTo>
                <a:cubicBezTo>
                  <a:pt x="688" y="0"/>
                  <a:pt x="824" y="72"/>
                  <a:pt x="960" y="144"/>
                </a:cubicBezTo>
              </a:path>
              <a:path w="960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80" name="Freeform 40"/>
          <p:cNvSpPr>
            <a:spLocks noGrp="true" noChangeShapeType="true"/>
          </p:cNvSpPr>
          <p:nvPr/>
        </p:nvSpPr>
        <p:spPr>
          <a:xfrm>
            <a:off x="3276600" y="1973262"/>
            <a:ext cx="12192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81" name="Freeform 41"/>
          <p:cNvSpPr>
            <a:spLocks noGrp="true" noChangeShapeType="true"/>
          </p:cNvSpPr>
          <p:nvPr/>
        </p:nvSpPr>
        <p:spPr>
          <a:xfrm>
            <a:off x="4495800" y="1973262"/>
            <a:ext cx="18288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576"/>
              <a:gd name="gd4" fmla="val 0"/>
              <a:gd name="gd5" fmla="val 1152"/>
              <a:gd name="gd6" fmla="val 144"/>
              <a:gd name="gd7" fmla="*/ w 0 1152"/>
              <a:gd name="gd8" fmla="*/ h 0 144"/>
              <a:gd name="gd9" fmla="*/ w 21600 1152"/>
              <a:gd name="gd10" fmla="*/ h 21600 144"/>
            </a:gdLst>
            <a:ahLst/>
            <a:cxnLst/>
            <a:rect l="gd7" t="gd8" r="gd9" b="gd10"/>
            <a:pathLst>
              <a:path w="1152" h="144">
                <a:moveTo>
                  <a:pt x="gd1" y="gd2"/>
                </a:moveTo>
                <a:cubicBezTo>
                  <a:pt x="192" y="72"/>
                  <a:pt x="384" y="0"/>
                  <a:pt x="576" y="0"/>
                </a:cubicBezTo>
                <a:cubicBezTo>
                  <a:pt x="768" y="0"/>
                  <a:pt x="960" y="72"/>
                  <a:pt x="1152" y="144"/>
                </a:cubicBezTo>
              </a:path>
              <a:path w="1152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82" name="Rectangle 21"/>
          <p:cNvSpPr>
            <a:spLocks noGrp="true" noChangeShapeType="true"/>
          </p:cNvSpPr>
          <p:nvPr/>
        </p:nvSpPr>
        <p:spPr>
          <a:xfrm>
            <a:off x="16002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5</a:t>
            </a:r>
            <a:endParaRPr/>
          </a:p>
        </p:txBody>
      </p:sp>
      <p:sp>
        <p:nvSpPr>
          <p:cNvPr id="183" name="Rectangle 22"/>
          <p:cNvSpPr>
            <a:spLocks noGrp="true" noChangeShapeType="true"/>
          </p:cNvSpPr>
          <p:nvPr/>
        </p:nvSpPr>
        <p:spPr>
          <a:xfrm>
            <a:off x="19050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84" name="Rectangle 23"/>
          <p:cNvSpPr>
            <a:spLocks noGrp="true" noChangeShapeType="true"/>
          </p:cNvSpPr>
          <p:nvPr/>
        </p:nvSpPr>
        <p:spPr>
          <a:xfrm>
            <a:off x="22098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85" name="Rectangle 24"/>
          <p:cNvSpPr>
            <a:spLocks noGrp="true" noChangeShapeType="true"/>
          </p:cNvSpPr>
          <p:nvPr/>
        </p:nvSpPr>
        <p:spPr>
          <a:xfrm>
            <a:off x="25146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86" name="Rectangle 25"/>
          <p:cNvSpPr>
            <a:spLocks noGrp="true" noChangeShapeType="true"/>
          </p:cNvSpPr>
          <p:nvPr/>
        </p:nvSpPr>
        <p:spPr>
          <a:xfrm>
            <a:off x="28194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87" name="Rectangle 26"/>
          <p:cNvSpPr>
            <a:spLocks noGrp="true" noChangeShapeType="true"/>
          </p:cNvSpPr>
          <p:nvPr/>
        </p:nvSpPr>
        <p:spPr>
          <a:xfrm>
            <a:off x="31242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188" name="Rectangle 27"/>
          <p:cNvSpPr>
            <a:spLocks noGrp="true" noChangeShapeType="true"/>
          </p:cNvSpPr>
          <p:nvPr/>
        </p:nvSpPr>
        <p:spPr>
          <a:xfrm>
            <a:off x="34290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89" name="Rectangle 28"/>
          <p:cNvSpPr>
            <a:spLocks noGrp="true" noChangeShapeType="true"/>
          </p:cNvSpPr>
          <p:nvPr/>
        </p:nvSpPr>
        <p:spPr>
          <a:xfrm>
            <a:off x="37338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0" name="Rectangle 29"/>
          <p:cNvSpPr>
            <a:spLocks noGrp="true" noChangeShapeType="true"/>
          </p:cNvSpPr>
          <p:nvPr/>
        </p:nvSpPr>
        <p:spPr>
          <a:xfrm>
            <a:off x="40386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1" name="Rectangle 30"/>
          <p:cNvSpPr>
            <a:spLocks noGrp="true" noChangeShapeType="true"/>
          </p:cNvSpPr>
          <p:nvPr/>
        </p:nvSpPr>
        <p:spPr>
          <a:xfrm>
            <a:off x="46482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2" name="Rectangle 31"/>
          <p:cNvSpPr>
            <a:spLocks noGrp="true" noChangeShapeType="true"/>
          </p:cNvSpPr>
          <p:nvPr/>
        </p:nvSpPr>
        <p:spPr>
          <a:xfrm>
            <a:off x="49530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3" name="Rectangle 32"/>
          <p:cNvSpPr>
            <a:spLocks noGrp="true" noChangeShapeType="true"/>
          </p:cNvSpPr>
          <p:nvPr/>
        </p:nvSpPr>
        <p:spPr>
          <a:xfrm>
            <a:off x="52578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4" name="Rectangle 33"/>
          <p:cNvSpPr>
            <a:spLocks noGrp="true" noChangeShapeType="true"/>
          </p:cNvSpPr>
          <p:nvPr/>
        </p:nvSpPr>
        <p:spPr>
          <a:xfrm>
            <a:off x="55626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5" name="Rectangle 34"/>
          <p:cNvSpPr>
            <a:spLocks noGrp="true" noChangeShapeType="true"/>
          </p:cNvSpPr>
          <p:nvPr/>
        </p:nvSpPr>
        <p:spPr>
          <a:xfrm>
            <a:off x="58674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6" name="Rectangle 35"/>
          <p:cNvSpPr>
            <a:spLocks noGrp="true" noChangeShapeType="true"/>
          </p:cNvSpPr>
          <p:nvPr/>
        </p:nvSpPr>
        <p:spPr>
          <a:xfrm>
            <a:off x="61722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197" name="Rectangle 36"/>
          <p:cNvSpPr>
            <a:spLocks noGrp="true" noChangeShapeType="true"/>
          </p:cNvSpPr>
          <p:nvPr/>
        </p:nvSpPr>
        <p:spPr>
          <a:xfrm>
            <a:off x="64770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98" name="Rectangle 37"/>
          <p:cNvSpPr>
            <a:spLocks noGrp="true" noChangeShapeType="true"/>
          </p:cNvSpPr>
          <p:nvPr/>
        </p:nvSpPr>
        <p:spPr>
          <a:xfrm>
            <a:off x="43434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6</a:t>
            </a:r>
            <a:endParaRPr/>
          </a:p>
        </p:txBody>
      </p:sp>
      <p:sp>
        <p:nvSpPr>
          <p:cNvPr id="199" name="Freeform 38"/>
          <p:cNvSpPr>
            <a:spLocks noGrp="true" noChangeShapeType="true"/>
          </p:cNvSpPr>
          <p:nvPr/>
        </p:nvSpPr>
        <p:spPr>
          <a:xfrm>
            <a:off x="2057400" y="3632200"/>
            <a:ext cx="2438400" cy="482600"/>
          </a:xfrm>
          <a:custGeom>
            <a:avLst/>
            <a:gdLst>
              <a:gd name="gd0" fmla="val 65536"/>
              <a:gd name="gd1" fmla="val 0"/>
              <a:gd name="gd2" fmla="val 304"/>
              <a:gd name="gd3" fmla="val 912"/>
              <a:gd name="gd4" fmla="val 16"/>
              <a:gd name="gd5" fmla="val 1536"/>
              <a:gd name="gd6" fmla="val 208"/>
              <a:gd name="gd7" fmla="*/ w 0 1536"/>
              <a:gd name="gd8" fmla="*/ h 0 304"/>
              <a:gd name="gd9" fmla="*/ w 21600 1536"/>
              <a:gd name="gd10" fmla="*/ h 21600 304"/>
            </a:gdLst>
            <a:ahLst/>
            <a:cxnLst/>
            <a:rect l="gd7" t="gd8" r="gd9" b="gd10"/>
            <a:pathLst>
              <a:path w="1536" h="304">
                <a:moveTo>
                  <a:pt x="gd1" y="gd2"/>
                </a:moveTo>
                <a:cubicBezTo>
                  <a:pt x="328" y="167"/>
                  <a:pt x="656" y="31"/>
                  <a:pt x="912" y="16"/>
                </a:cubicBezTo>
                <a:cubicBezTo>
                  <a:pt x="1167" y="0"/>
                  <a:pt x="1351" y="104"/>
                  <a:pt x="1536" y="208"/>
                </a:cubicBezTo>
              </a:path>
              <a:path w="1536" h="30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p="http://schemas.openxmlformats.org/presentationml/2006/main">
  <p:cSld>
    <p:spTree>
      <p:nvGrpSpPr>
        <p:cNvPr id="2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GB"/>
              <a:t>Dynamic Memory Allocation	</a:t>
            </a:r>
            <a:endParaRPr/>
          </a:p>
        </p:txBody>
      </p:sp>
      <p:sp>
        <p:nvSpPr>
          <p:cNvPr id="202" name="Content Placeholder 27"/>
          <p:cNvSpPr>
            <a:spLocks noGrp="true" noChangeShapeType="true"/>
          </p:cNvSpPr>
          <p:nvPr>
            <p:ph type="obj"/>
          </p:nvPr>
        </p:nvSpPr>
        <p:spPr>
          <a:xfrm rot="0" flipH="false" flipV="false">
            <a:off x="396875" y="1362075"/>
            <a:ext cx="8249468" cy="49720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sz="2400"/>
              <a:t>Programmers use </a:t>
            </a:r>
            <a:r>
              <a:rPr lang="en-US" sz="2400" b="false" i="true" u="none">
                <a:solidFill>
                  <a:srgbClr val="990000">
                    <a:alpha val="100000"/>
                  </a:srgbClr>
                </a:solidFill>
              </a:rPr>
              <a:t>dynamic memory allocators </a:t>
            </a:r>
            <a:r>
              <a:rPr lang="en-US" sz="2400"/>
              <a:t>(such as </a:t>
            </a:r>
            <a:r>
              <a:rPr lang="en-US" sz="2400">
                <a:latin typeface="Courier New"/>
                <a:ea typeface="宋体"/>
              </a:rPr>
              <a:t>malloc</a:t>
            </a:r>
            <a:r>
              <a:rPr lang="en-US" sz="2400"/>
              <a:t>) to acquire VM at run time. 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sz="2000" b="false" i="false" u="none"/>
              <a:t>尤其是一些数据结构，只能在运行时才能知道其大小</a:t>
            </a:r>
            <a:endParaRPr/>
          </a:p>
        </p:txBody>
      </p:sp>
      <p:sp>
        <p:nvSpPr>
          <p:cNvPr id="203" name="Rectangle 4"/>
          <p:cNvSpPr>
            <a:spLocks noGrp="true" noChangeShapeType="true"/>
          </p:cNvSpPr>
          <p:nvPr/>
        </p:nvSpPr>
        <p:spPr>
          <a:xfrm rot="0" flipH="false" flipV="false">
            <a:off x="2743200" y="3429000"/>
            <a:ext cx="3505200" cy="45720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 lvl="0" algn="ctr"/>
            <a:r>
              <a:rPr lang="en-US">
                <a:ea typeface="宋体" charset="-122"/>
              </a:rPr>
              <a:t>Application</a:t>
            </a:r>
            <a:endParaRPr/>
          </a:p>
        </p:txBody>
      </p:sp>
      <p:sp>
        <p:nvSpPr>
          <p:cNvPr id="204" name="Rectangle 5"/>
          <p:cNvSpPr>
            <a:spLocks noGrp="true" noChangeShapeType="true"/>
          </p:cNvSpPr>
          <p:nvPr/>
        </p:nvSpPr>
        <p:spPr>
          <a:xfrm rot="0" flipH="false" flipV="false">
            <a:off x="2743200" y="3886200"/>
            <a:ext cx="3505200" cy="4572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 lvl="0" algn="ctr"/>
            <a:r>
              <a:rPr lang="en-US">
                <a:ea typeface="宋体" charset="-122"/>
              </a:rPr>
              <a:t>Dynamic Memory Allocator</a:t>
            </a:r>
            <a:endParaRPr/>
          </a:p>
        </p:txBody>
      </p:sp>
      <p:sp>
        <p:nvSpPr>
          <p:cNvPr id="205" name="Rectangle 6"/>
          <p:cNvSpPr>
            <a:spLocks noGrp="true" noChangeShapeType="true"/>
          </p:cNvSpPr>
          <p:nvPr/>
        </p:nvSpPr>
        <p:spPr>
          <a:xfrm rot="0" flipH="false" flipV="false">
            <a:off x="2743200" y="4343400"/>
            <a:ext cx="3505200" cy="45720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 lvl="0" algn="ctr"/>
            <a:r>
              <a:rPr lang="en-US">
                <a:ea typeface="宋体" charset="-122"/>
              </a:rPr>
              <a:t>Heap</a:t>
            </a: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Issue #2: Keeping Track of Free Blocks</a:t>
            </a:r>
            <a:endParaRPr/>
          </a:p>
        </p:txBody>
      </p:sp>
      <p:sp>
        <p:nvSpPr>
          <p:cNvPr id="208" name="Text Box 404"/>
          <p:cNvSpPr txBox="true">
            <a:spLocks noGrp="true" noChangeShapeType="true"/>
          </p:cNvSpPr>
          <p:nvPr/>
        </p:nvSpPr>
        <p:spPr>
          <a:xfrm rot="0" flipH="false" flipV="false">
            <a:off x="76200" y="2571750"/>
            <a:ext cx="661987" cy="923925"/>
          </a:xfrm>
          <a:prstGeom prst="rect">
            <a:avLst/>
          </a:prstGeom>
          <a:noFill/>
        </p:spPr>
        <p:txBody>
          <a:bodyPr wrap="none" anchor="ctr" anchorCtr="false">
            <a:spAutoFit/>
          </a:bodyPr>
          <a:lstStyle/>
          <a:p>
            <a:pPr lvl="0" algn="ctr"/>
            <a:r>
              <a:rPr lang="en-US" sz="1800">
                <a:ea typeface="宋体" charset="-122"/>
              </a:rPr>
              <a:t>Start </a:t>
            </a:r>
            <a:endParaRPr/>
          </a:p>
          <a:p>
            <a:pPr lvl="0" algn="ctr"/>
            <a:r>
              <a:rPr lang="en-US" sz="1800">
                <a:ea typeface="宋体" charset="-122"/>
              </a:rPr>
              <a:t>of </a:t>
            </a:r>
            <a:endParaRPr/>
          </a:p>
          <a:p>
            <a:pPr lvl="0" algn="ctr"/>
            <a:r>
              <a:rPr lang="en-US" sz="1800">
                <a:ea typeface="宋体" charset="-122"/>
              </a:rPr>
              <a:t>heap</a:t>
            </a:r>
            <a:endParaRPr/>
          </a:p>
        </p:txBody>
      </p:sp>
      <p:sp>
        <p:nvSpPr>
          <p:cNvPr id="209" name="Line 429"/>
          <p:cNvSpPr>
            <a:spLocks noGrp="true" noChangeShapeType="true"/>
          </p:cNvSpPr>
          <p:nvPr/>
        </p:nvSpPr>
        <p:spPr>
          <a:xfrm rot="0" flipH="false" flipV="true">
            <a:off x="601662" y="4627562"/>
            <a:ext cx="0" cy="501650"/>
          </a:xfrm>
          <a:prstGeom prst="line">
            <a:avLst/>
          </a:prstGeom>
          <a:noFill/>
          <a:ln w="12700">
            <a:solidFill>
              <a:schemeClr val="dk1"/>
            </a:solidFill>
            <a:prstDash val="dash"/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10" name="Text Box 431"/>
          <p:cNvSpPr txBox="true">
            <a:spLocks noGrp="true" noChangeShapeType="true"/>
          </p:cNvSpPr>
          <p:nvPr/>
        </p:nvSpPr>
        <p:spPr>
          <a:xfrm rot="0" flipH="false" flipV="false">
            <a:off x="642937" y="4502150"/>
            <a:ext cx="2102031" cy="698500"/>
          </a:xfrm>
          <a:prstGeom prst="rect">
            <a:avLst/>
          </a:prstGeom>
          <a:noFill/>
        </p:spPr>
        <p:txBody>
          <a:bodyPr lIns="91440" tIns="45720" rIns="91440" bIns="45720" anchor="ctr" anchorCtr="false">
            <a:spAutoFit/>
          </a:bodyPr>
          <a:lstStyle/>
          <a:p>
            <a:pPr lvl="0">
              <a:buNone/>
            </a:pPr>
            <a:r>
              <a:rPr lang="en-US">
                <a:latin typeface="Comic Sans MS"/>
                <a:ea typeface="宋体"/>
              </a:rPr>
              <a:t>Double-word</a:t>
            </a:r>
            <a:endParaRPr/>
          </a:p>
          <a:p>
            <a:pPr lvl="0">
              <a:buNone/>
            </a:pPr>
            <a:r>
              <a:rPr lang="en-US">
                <a:latin typeface="Comic Sans MS"/>
                <a:ea typeface="宋体"/>
              </a:rPr>
              <a:t>alignment</a:t>
            </a:r>
            <a:endParaRPr/>
          </a:p>
        </p:txBody>
      </p:sp>
      <p:sp>
        <p:nvSpPr>
          <p:cNvPr id="211" name="Rectangle 432"/>
          <p:cNvSpPr>
            <a:spLocks noGrp="true" noChangeShapeType="true"/>
          </p:cNvSpPr>
          <p:nvPr/>
        </p:nvSpPr>
        <p:spPr>
          <a:xfrm rot="0" flipH="false" flipV="false">
            <a:off x="6208712" y="2825750"/>
            <a:ext cx="395287" cy="517525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12" name="Rectangle 379"/>
          <p:cNvSpPr>
            <a:spLocks noGrp="true" noChangeShapeType="true"/>
          </p:cNvSpPr>
          <p:nvPr/>
        </p:nvSpPr>
        <p:spPr>
          <a:xfrm rot="0" flipH="false" flipV="false">
            <a:off x="1471612" y="2825750"/>
            <a:ext cx="395287" cy="517525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 lvl="0" algn="ctr"/>
            <a:r>
              <a:rPr lang="en-US" sz="1400">
                <a:ea typeface="宋体" charset="-122"/>
              </a:rPr>
              <a:t>8/0</a:t>
            </a:r>
            <a:endParaRPr/>
          </a:p>
        </p:txBody>
      </p:sp>
      <p:sp>
        <p:nvSpPr>
          <p:cNvPr id="213" name="Rectangle 380"/>
          <p:cNvSpPr>
            <a:spLocks noGrp="true" noChangeShapeType="true"/>
          </p:cNvSpPr>
          <p:nvPr/>
        </p:nvSpPr>
        <p:spPr>
          <a:xfrm rot="0" flipH="false" flipV="false">
            <a:off x="1866900" y="2825750"/>
            <a:ext cx="393700" cy="517525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14" name="Rectangle 384"/>
          <p:cNvSpPr>
            <a:spLocks noGrp="true" noChangeShapeType="true"/>
          </p:cNvSpPr>
          <p:nvPr/>
        </p:nvSpPr>
        <p:spPr>
          <a:xfrm rot="0" flipH="false" flipV="false">
            <a:off x="2247900" y="2825750"/>
            <a:ext cx="393700" cy="517525"/>
          </a:xfrm>
          <a:prstGeom prst="rect">
            <a:avLst/>
          </a:prstGeom>
          <a:solidFill>
            <a:srgbClr val="C0C0C0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 lvl="0" algn="ctr"/>
            <a:r>
              <a:rPr lang="en-US" sz="1400">
                <a:ea typeface="宋体" charset="-122"/>
              </a:rPr>
              <a:t>16/1</a:t>
            </a:r>
            <a:endParaRPr/>
          </a:p>
        </p:txBody>
      </p:sp>
      <p:sp>
        <p:nvSpPr>
          <p:cNvPr id="215" name="Rectangle 385"/>
          <p:cNvSpPr>
            <a:spLocks noGrp="true" noChangeShapeType="true"/>
          </p:cNvSpPr>
          <p:nvPr/>
        </p:nvSpPr>
        <p:spPr>
          <a:xfrm rot="0" flipH="false" flipV="false">
            <a:off x="2641600" y="2825750"/>
            <a:ext cx="395287" cy="517525"/>
          </a:xfrm>
          <a:prstGeom prst="rect">
            <a:avLst/>
          </a:prstGeom>
          <a:solidFill>
            <a:srgbClr val="C0C0C0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16" name="Rectangle 386"/>
          <p:cNvSpPr>
            <a:spLocks noGrp="true" noChangeShapeType="true"/>
          </p:cNvSpPr>
          <p:nvPr/>
        </p:nvSpPr>
        <p:spPr>
          <a:xfrm rot="0" flipH="false" flipV="false">
            <a:off x="3036887" y="2825750"/>
            <a:ext cx="395287" cy="517525"/>
          </a:xfrm>
          <a:prstGeom prst="rect">
            <a:avLst/>
          </a:prstGeom>
          <a:solidFill>
            <a:srgbClr val="C0C0C0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17" name="Rectangle 387" descr="Wide upward diagonal"/>
          <p:cNvSpPr>
            <a:spLocks noGrp="true" noChangeShapeType="true"/>
          </p:cNvSpPr>
          <p:nvPr/>
        </p:nvSpPr>
        <p:spPr>
          <a:xfrm rot="0" flipH="false" flipV="false">
            <a:off x="3432175" y="2825750"/>
            <a:ext cx="393700" cy="517525"/>
          </a:xfrm>
          <a:prstGeom prst="rect">
            <a:avLst/>
          </a:prstGeom>
          <a:blipFill dpi="0" rotWithShape="true">
            <a:blip r:embed="rId1"/>
            <a:srcRect/>
            <a:tile/>
          </a:blip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18" name="Rectangle 388"/>
          <p:cNvSpPr>
            <a:spLocks noGrp="true" noChangeShapeType="true"/>
          </p:cNvSpPr>
          <p:nvPr/>
        </p:nvSpPr>
        <p:spPr>
          <a:xfrm rot="0" flipH="false" flipV="false">
            <a:off x="4248150" y="2825750"/>
            <a:ext cx="393700" cy="517525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19" name="Rectangle 389"/>
          <p:cNvSpPr>
            <a:spLocks noGrp="true" noChangeShapeType="true"/>
          </p:cNvSpPr>
          <p:nvPr/>
        </p:nvSpPr>
        <p:spPr>
          <a:xfrm rot="0" flipH="false" flipV="false">
            <a:off x="4641850" y="2825750"/>
            <a:ext cx="395287" cy="517525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20" name="Rectangle 390"/>
          <p:cNvSpPr>
            <a:spLocks noGrp="true" noChangeShapeType="true"/>
          </p:cNvSpPr>
          <p:nvPr/>
        </p:nvSpPr>
        <p:spPr>
          <a:xfrm rot="0" flipH="false" flipV="false">
            <a:off x="5037137" y="2825750"/>
            <a:ext cx="393700" cy="517525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21" name="Rectangle 391"/>
          <p:cNvSpPr>
            <a:spLocks noGrp="true" noChangeShapeType="true"/>
          </p:cNvSpPr>
          <p:nvPr/>
        </p:nvSpPr>
        <p:spPr>
          <a:xfrm rot="0" flipH="false" flipV="false">
            <a:off x="5430837" y="2825750"/>
            <a:ext cx="396875" cy="517525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22" name="Rectangle 392"/>
          <p:cNvSpPr>
            <a:spLocks noGrp="true" noChangeShapeType="true"/>
          </p:cNvSpPr>
          <p:nvPr/>
        </p:nvSpPr>
        <p:spPr>
          <a:xfrm rot="0" flipH="false" flipV="false">
            <a:off x="5827712" y="2825750"/>
            <a:ext cx="395287" cy="517525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23" name="Rectangle 393"/>
          <p:cNvSpPr>
            <a:spLocks noGrp="true" noChangeShapeType="true"/>
          </p:cNvSpPr>
          <p:nvPr/>
        </p:nvSpPr>
        <p:spPr>
          <a:xfrm rot="0" flipH="false" flipV="false">
            <a:off x="6967537" y="2825750"/>
            <a:ext cx="395287" cy="517525"/>
          </a:xfrm>
          <a:prstGeom prst="rect">
            <a:avLst/>
          </a:prstGeom>
          <a:solidFill>
            <a:srgbClr val="C0C0C0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 lvl="0" algn="ctr"/>
            <a:r>
              <a:rPr lang="en-US" sz="1400">
                <a:ea typeface="宋体" charset="-122"/>
              </a:rPr>
              <a:t>16/1</a:t>
            </a:r>
            <a:endParaRPr/>
          </a:p>
        </p:txBody>
      </p:sp>
      <p:sp>
        <p:nvSpPr>
          <p:cNvPr id="224" name="Rectangle 394"/>
          <p:cNvSpPr>
            <a:spLocks noGrp="true" noChangeShapeType="true"/>
          </p:cNvSpPr>
          <p:nvPr/>
        </p:nvSpPr>
        <p:spPr>
          <a:xfrm rot="0" flipH="false" flipV="false">
            <a:off x="7362825" y="2825750"/>
            <a:ext cx="393700" cy="517525"/>
          </a:xfrm>
          <a:prstGeom prst="rect">
            <a:avLst/>
          </a:prstGeom>
          <a:solidFill>
            <a:srgbClr val="C0C0C0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25" name="Rectangle 395"/>
          <p:cNvSpPr>
            <a:spLocks noGrp="true" noChangeShapeType="true"/>
          </p:cNvSpPr>
          <p:nvPr/>
        </p:nvSpPr>
        <p:spPr>
          <a:xfrm rot="0" flipH="false" flipV="false">
            <a:off x="3852862" y="2825750"/>
            <a:ext cx="395287" cy="517525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 lvl="0" algn="ctr"/>
            <a:r>
              <a:rPr lang="en-US" sz="1400">
                <a:ea typeface="宋体" charset="-122"/>
              </a:rPr>
              <a:t>32/0</a:t>
            </a:r>
            <a:endParaRPr/>
          </a:p>
        </p:txBody>
      </p:sp>
      <p:sp>
        <p:nvSpPr>
          <p:cNvPr id="226" name="Freeform 396"/>
          <p:cNvSpPr>
            <a:spLocks noGrp="true" noChangeShapeType="true"/>
          </p:cNvSpPr>
          <p:nvPr/>
        </p:nvSpPr>
        <p:spPr>
          <a:xfrm rot="0" flipH="false" flipV="false">
            <a:off x="1554162" y="2292350"/>
            <a:ext cx="804862" cy="496887"/>
          </a:xfrm>
          <a:custGeom>
            <a:avLst/>
            <a:gdLst>
              <a:gd name="gd0" fmla="val 65536"/>
              <a:gd name="gd1" fmla="val 0"/>
              <a:gd name="gd2" fmla="val 144"/>
              <a:gd name="gd3" fmla="val 528"/>
              <a:gd name="gd4" fmla="val 0"/>
              <a:gd name="gd5" fmla="val 960"/>
              <a:gd name="gd6" fmla="val 144"/>
              <a:gd name="gd7" fmla="*/ w 0 960"/>
              <a:gd name="gd8" fmla="*/ h 0 144"/>
              <a:gd name="gd9" fmla="*/ w 21600 960"/>
              <a:gd name="gd10" fmla="*/ h 21600 144"/>
            </a:gdLst>
            <a:ahLst/>
            <a:cxnLst/>
            <a:rect l="gd7" t="gd8" r="gd9" b="gd10"/>
            <a:pathLst>
              <a:path w="960" h="144">
                <a:moveTo>
                  <a:pt x="gd1" y="gd2"/>
                </a:moveTo>
                <a:cubicBezTo>
                  <a:pt x="184" y="72"/>
                  <a:pt x="368" y="0"/>
                  <a:pt x="528" y="0"/>
                </a:cubicBezTo>
                <a:cubicBezTo>
                  <a:pt x="688" y="0"/>
                  <a:pt x="824" y="72"/>
                  <a:pt x="960" y="144"/>
                </a:cubicBezTo>
              </a:path>
              <a:path w="960" h="144"/>
            </a:pathLst>
          </a:custGeom>
          <a:noFill/>
          <a:ln w="1270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27" name="Freeform 397"/>
          <p:cNvSpPr>
            <a:spLocks noGrp="true" noChangeShapeType="true"/>
          </p:cNvSpPr>
          <p:nvPr/>
        </p:nvSpPr>
        <p:spPr>
          <a:xfrm rot="0" flipH="false" flipV="false">
            <a:off x="2432050" y="2292350"/>
            <a:ext cx="1492250" cy="496887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1270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28" name="Freeform 398"/>
          <p:cNvSpPr>
            <a:spLocks noGrp="true" noChangeShapeType="true"/>
          </p:cNvSpPr>
          <p:nvPr/>
        </p:nvSpPr>
        <p:spPr>
          <a:xfrm rot="0" flipH="false" flipV="false">
            <a:off x="3956050" y="2273300"/>
            <a:ext cx="3100387" cy="498475"/>
          </a:xfrm>
          <a:custGeom>
            <a:avLst/>
            <a:gdLst>
              <a:gd name="gd0" fmla="val 65536"/>
              <a:gd name="gd1" fmla="val 0"/>
              <a:gd name="gd2" fmla="val 144"/>
              <a:gd name="gd3" fmla="val 576"/>
              <a:gd name="gd4" fmla="val 0"/>
              <a:gd name="gd5" fmla="val 1152"/>
              <a:gd name="gd6" fmla="val 144"/>
              <a:gd name="gd7" fmla="*/ w 0 1152"/>
              <a:gd name="gd8" fmla="*/ h 0 144"/>
              <a:gd name="gd9" fmla="*/ w 21600 1152"/>
              <a:gd name="gd10" fmla="*/ h 21600 144"/>
            </a:gdLst>
            <a:ahLst/>
            <a:cxnLst/>
            <a:rect l="gd7" t="gd8" r="gd9" b="gd10"/>
            <a:pathLst>
              <a:path w="1152" h="144">
                <a:moveTo>
                  <a:pt x="gd1" y="gd2"/>
                </a:moveTo>
                <a:cubicBezTo>
                  <a:pt x="192" y="72"/>
                  <a:pt x="384" y="0"/>
                  <a:pt x="576" y="0"/>
                </a:cubicBezTo>
                <a:cubicBezTo>
                  <a:pt x="768" y="0"/>
                  <a:pt x="960" y="72"/>
                  <a:pt x="1152" y="144"/>
                </a:cubicBezTo>
              </a:path>
              <a:path w="1152" h="144"/>
            </a:pathLst>
          </a:custGeom>
          <a:noFill/>
          <a:ln w="1270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29" name="Rectangle 399"/>
          <p:cNvSpPr>
            <a:spLocks noGrp="true" noChangeShapeType="true"/>
          </p:cNvSpPr>
          <p:nvPr/>
        </p:nvSpPr>
        <p:spPr>
          <a:xfrm rot="0" flipH="false" flipV="false">
            <a:off x="7756525" y="2825750"/>
            <a:ext cx="395287" cy="517525"/>
          </a:xfrm>
          <a:prstGeom prst="rect">
            <a:avLst/>
          </a:prstGeom>
          <a:solidFill>
            <a:srgbClr val="C0C0C0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30" name="Rectangle 403" descr="Wide upward diagonal"/>
          <p:cNvSpPr>
            <a:spLocks noGrp="true" noChangeShapeType="true"/>
          </p:cNvSpPr>
          <p:nvPr/>
        </p:nvSpPr>
        <p:spPr>
          <a:xfrm rot="0" flipH="false" flipV="false">
            <a:off x="1076325" y="2825750"/>
            <a:ext cx="395287" cy="517525"/>
          </a:xfrm>
          <a:prstGeom prst="rect">
            <a:avLst/>
          </a:prstGeom>
          <a:blipFill dpi="0" rotWithShape="true">
            <a:blip r:embed="rId1"/>
            <a:srcRect/>
            <a:tile/>
          </a:blip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31" name="Rectangle 406"/>
          <p:cNvSpPr>
            <a:spLocks noGrp="true" noChangeShapeType="true"/>
          </p:cNvSpPr>
          <p:nvPr/>
        </p:nvSpPr>
        <p:spPr>
          <a:xfrm rot="0" flipH="false" flipV="false">
            <a:off x="1471612" y="2822575"/>
            <a:ext cx="777875" cy="519112"/>
          </a:xfrm>
          <a:prstGeom prst="rect">
            <a:avLst/>
          </a:prstGeom>
          <a:noFill/>
          <a:ln w="381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32" name="Rectangle 407"/>
          <p:cNvSpPr>
            <a:spLocks noGrp="true" noChangeShapeType="true"/>
          </p:cNvSpPr>
          <p:nvPr/>
        </p:nvSpPr>
        <p:spPr>
          <a:xfrm rot="0" flipH="false" flipV="false">
            <a:off x="2249487" y="2822575"/>
            <a:ext cx="1595437" cy="519112"/>
          </a:xfrm>
          <a:prstGeom prst="rect">
            <a:avLst/>
          </a:prstGeom>
          <a:noFill/>
          <a:ln w="381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33" name="Text Box 410"/>
          <p:cNvSpPr txBox="true">
            <a:spLocks noGrp="true" noChangeShapeType="true"/>
          </p:cNvSpPr>
          <p:nvPr/>
        </p:nvSpPr>
        <p:spPr>
          <a:xfrm rot="0" flipH="false" flipV="false">
            <a:off x="838200" y="2476500"/>
            <a:ext cx="835025" cy="341312"/>
          </a:xfrm>
          <a:prstGeom prst="rect">
            <a:avLst/>
          </a:prstGeom>
          <a:noFill/>
        </p:spPr>
        <p:txBody>
          <a:bodyPr wrap="none" anchor="ctr" anchorCtr="false">
            <a:spAutoFit/>
          </a:bodyPr>
          <a:lstStyle/>
          <a:p>
            <a:pPr lvl="0" algn="ctr"/>
            <a:r>
              <a:rPr lang="en-US" sz="1400">
                <a:ea typeface="宋体" charset="-122"/>
              </a:rPr>
              <a:t>Unused</a:t>
            </a:r>
            <a:endParaRPr/>
          </a:p>
        </p:txBody>
      </p:sp>
      <p:sp>
        <p:nvSpPr>
          <p:cNvPr id="234" name="Line 411"/>
          <p:cNvSpPr>
            <a:spLocks noGrp="true" noChangeShapeType="true"/>
          </p:cNvSpPr>
          <p:nvPr/>
        </p:nvSpPr>
        <p:spPr>
          <a:xfrm rot="0" flipH="false" flipV="true">
            <a:off x="1866900" y="3397250"/>
            <a:ext cx="0" cy="555625"/>
          </a:xfrm>
          <a:prstGeom prst="line">
            <a:avLst/>
          </a:prstGeom>
          <a:noFill/>
          <a:ln w="12700">
            <a:solidFill>
              <a:schemeClr val="dk1"/>
            </a:solidFill>
            <a:prstDash val="dash"/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35" name="Line 413"/>
          <p:cNvSpPr>
            <a:spLocks noGrp="true" noChangeShapeType="true"/>
          </p:cNvSpPr>
          <p:nvPr/>
        </p:nvSpPr>
        <p:spPr>
          <a:xfrm rot="0" flipH="false" flipV="true">
            <a:off x="2644775" y="3397250"/>
            <a:ext cx="0" cy="555625"/>
          </a:xfrm>
          <a:prstGeom prst="line">
            <a:avLst/>
          </a:prstGeom>
          <a:noFill/>
          <a:ln w="12700">
            <a:solidFill>
              <a:schemeClr val="dk1"/>
            </a:solidFill>
            <a:prstDash val="dash"/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36" name="Line 414"/>
          <p:cNvSpPr>
            <a:spLocks noGrp="true" noChangeShapeType="true"/>
          </p:cNvSpPr>
          <p:nvPr/>
        </p:nvSpPr>
        <p:spPr>
          <a:xfrm rot="0" flipH="false" flipV="true">
            <a:off x="3435350" y="3397250"/>
            <a:ext cx="0" cy="555625"/>
          </a:xfrm>
          <a:prstGeom prst="line">
            <a:avLst/>
          </a:prstGeom>
          <a:noFill/>
          <a:ln w="12700">
            <a:solidFill>
              <a:schemeClr val="dk1"/>
            </a:solidFill>
            <a:prstDash val="dash"/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37" name="Line 415"/>
          <p:cNvSpPr>
            <a:spLocks noGrp="true" noChangeShapeType="true"/>
          </p:cNvSpPr>
          <p:nvPr/>
        </p:nvSpPr>
        <p:spPr>
          <a:xfrm rot="0" flipH="false" flipV="true">
            <a:off x="4252912" y="3397250"/>
            <a:ext cx="0" cy="555625"/>
          </a:xfrm>
          <a:prstGeom prst="line">
            <a:avLst/>
          </a:prstGeom>
          <a:noFill/>
          <a:ln w="12700">
            <a:solidFill>
              <a:schemeClr val="dk1"/>
            </a:solidFill>
            <a:prstDash val="dash"/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38" name="Line 416"/>
          <p:cNvSpPr>
            <a:spLocks noGrp="true" noChangeShapeType="true"/>
          </p:cNvSpPr>
          <p:nvPr/>
        </p:nvSpPr>
        <p:spPr>
          <a:xfrm rot="0" flipH="false" flipV="true">
            <a:off x="5045075" y="3397250"/>
            <a:ext cx="0" cy="555625"/>
          </a:xfrm>
          <a:prstGeom prst="line">
            <a:avLst/>
          </a:prstGeom>
          <a:noFill/>
          <a:ln w="12700">
            <a:solidFill>
              <a:schemeClr val="dk1"/>
            </a:solidFill>
            <a:prstDash val="dash"/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39" name="Line 417"/>
          <p:cNvSpPr>
            <a:spLocks noGrp="true" noChangeShapeType="true"/>
          </p:cNvSpPr>
          <p:nvPr/>
        </p:nvSpPr>
        <p:spPr>
          <a:xfrm rot="0" flipH="false" flipV="true">
            <a:off x="5821362" y="3397250"/>
            <a:ext cx="0" cy="555625"/>
          </a:xfrm>
          <a:prstGeom prst="line">
            <a:avLst/>
          </a:prstGeom>
          <a:noFill/>
          <a:ln w="12700">
            <a:solidFill>
              <a:schemeClr val="dk1"/>
            </a:solidFill>
            <a:prstDash val="dash"/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40" name="Line 418"/>
          <p:cNvSpPr>
            <a:spLocks noGrp="true" noChangeShapeType="true"/>
          </p:cNvSpPr>
          <p:nvPr/>
        </p:nvSpPr>
        <p:spPr>
          <a:xfrm rot="0" flipH="false" flipV="true">
            <a:off x="7377112" y="3397250"/>
            <a:ext cx="0" cy="555625"/>
          </a:xfrm>
          <a:prstGeom prst="line">
            <a:avLst/>
          </a:prstGeom>
          <a:noFill/>
          <a:ln w="12700">
            <a:solidFill>
              <a:schemeClr val="dk1"/>
            </a:solidFill>
            <a:prstDash val="dash"/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41" name="Line 419"/>
          <p:cNvSpPr>
            <a:spLocks noGrp="true" noChangeShapeType="true"/>
          </p:cNvSpPr>
          <p:nvPr/>
        </p:nvSpPr>
        <p:spPr>
          <a:xfrm rot="0" flipH="false" flipV="true">
            <a:off x="1090612" y="3379787"/>
            <a:ext cx="0" cy="555625"/>
          </a:xfrm>
          <a:prstGeom prst="line">
            <a:avLst/>
          </a:prstGeom>
          <a:noFill/>
          <a:ln w="12700">
            <a:solidFill>
              <a:schemeClr val="dk1"/>
            </a:solidFill>
            <a:prstDash val="dash"/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42" name="Line 420"/>
          <p:cNvSpPr>
            <a:spLocks noGrp="true" noChangeShapeType="true"/>
          </p:cNvSpPr>
          <p:nvPr/>
        </p:nvSpPr>
        <p:spPr>
          <a:xfrm rot="0" flipH="false" flipV="true">
            <a:off x="8167687" y="3397250"/>
            <a:ext cx="0" cy="555625"/>
          </a:xfrm>
          <a:prstGeom prst="line">
            <a:avLst/>
          </a:prstGeom>
          <a:noFill/>
          <a:ln w="12700">
            <a:solidFill>
              <a:schemeClr val="dk1"/>
            </a:solidFill>
            <a:prstDash val="dash"/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43" name="Rectangle 421"/>
          <p:cNvSpPr>
            <a:spLocks noGrp="true" noChangeShapeType="true"/>
          </p:cNvSpPr>
          <p:nvPr/>
        </p:nvSpPr>
        <p:spPr>
          <a:xfrm rot="0" flipH="false" flipV="false">
            <a:off x="8151812" y="2825750"/>
            <a:ext cx="395287" cy="517525"/>
          </a:xfrm>
          <a:prstGeom prst="rect">
            <a:avLst/>
          </a:prstGeom>
          <a:solidFill>
            <a:srgbClr val="C0C0C0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44" name="Rectangle 409"/>
          <p:cNvSpPr>
            <a:spLocks noGrp="true" noChangeShapeType="true"/>
          </p:cNvSpPr>
          <p:nvPr/>
        </p:nvSpPr>
        <p:spPr>
          <a:xfrm rot="0" flipH="false" flipV="false">
            <a:off x="6977062" y="2822575"/>
            <a:ext cx="1582737" cy="519112"/>
          </a:xfrm>
          <a:prstGeom prst="rect">
            <a:avLst/>
          </a:prstGeom>
          <a:noFill/>
          <a:ln w="381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45" name="Freeform 422"/>
          <p:cNvSpPr>
            <a:spLocks noGrp="true" noChangeShapeType="true"/>
          </p:cNvSpPr>
          <p:nvPr/>
        </p:nvSpPr>
        <p:spPr>
          <a:xfrm rot="0" flipH="false" flipV="false">
            <a:off x="7108825" y="2266950"/>
            <a:ext cx="1493837" cy="498475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1270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46" name="Rectangle 423" descr="Wide upward diagonal"/>
          <p:cNvSpPr>
            <a:spLocks noGrp="true" noChangeShapeType="true"/>
          </p:cNvSpPr>
          <p:nvPr/>
        </p:nvSpPr>
        <p:spPr>
          <a:xfrm rot="0" flipH="false" flipV="false">
            <a:off x="8548687" y="2825750"/>
            <a:ext cx="395287" cy="517525"/>
          </a:xfrm>
          <a:prstGeom prst="rect">
            <a:avLst/>
          </a:prstGeom>
          <a:blipFill dpi="0" rotWithShape="true">
            <a:blip r:embed="rId1"/>
            <a:srcRect/>
            <a:tile/>
          </a:blip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 lvl="0" algn="ctr"/>
            <a:r>
              <a:rPr lang="en-US" sz="1400">
                <a:ea typeface="宋体" charset="-122"/>
              </a:rPr>
              <a:t>0/1</a:t>
            </a:r>
            <a:endParaRPr/>
          </a:p>
        </p:txBody>
      </p:sp>
      <p:sp>
        <p:nvSpPr>
          <p:cNvPr id="247" name="Rectangle 426"/>
          <p:cNvSpPr>
            <a:spLocks noGrp="true" noChangeShapeType="true"/>
          </p:cNvSpPr>
          <p:nvPr/>
        </p:nvSpPr>
        <p:spPr>
          <a:xfrm rot="0" flipH="false" flipV="false">
            <a:off x="8548687" y="2822575"/>
            <a:ext cx="368300" cy="519112"/>
          </a:xfrm>
          <a:prstGeom prst="rect">
            <a:avLst/>
          </a:prstGeom>
          <a:noFill/>
          <a:ln w="381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48" name="Rectangle 433"/>
          <p:cNvSpPr>
            <a:spLocks noGrp="true" noChangeShapeType="true"/>
          </p:cNvSpPr>
          <p:nvPr/>
        </p:nvSpPr>
        <p:spPr>
          <a:xfrm rot="0" flipH="false" flipV="false">
            <a:off x="6591300" y="2806700"/>
            <a:ext cx="395287" cy="519112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49" name="Rectangle 408"/>
          <p:cNvSpPr>
            <a:spLocks noGrp="true" noChangeShapeType="true"/>
          </p:cNvSpPr>
          <p:nvPr/>
        </p:nvSpPr>
        <p:spPr>
          <a:xfrm rot="0" flipH="false" flipV="false">
            <a:off x="3844925" y="2822575"/>
            <a:ext cx="3135312" cy="519112"/>
          </a:xfrm>
          <a:prstGeom prst="rect">
            <a:avLst/>
          </a:prstGeom>
          <a:noFill/>
          <a:ln w="381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50" name="Line 434"/>
          <p:cNvSpPr>
            <a:spLocks noGrp="true" noChangeShapeType="true"/>
          </p:cNvSpPr>
          <p:nvPr/>
        </p:nvSpPr>
        <p:spPr>
          <a:xfrm rot="0" flipH="false" flipV="true">
            <a:off x="6584950" y="3397250"/>
            <a:ext cx="0" cy="555625"/>
          </a:xfrm>
          <a:prstGeom prst="line">
            <a:avLst/>
          </a:prstGeom>
          <a:noFill/>
          <a:ln w="12700">
            <a:solidFill>
              <a:schemeClr val="dk1"/>
            </a:solidFill>
            <a:prstDash val="dash"/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51" name="TextBox 49"/>
          <p:cNvSpPr txBox="true">
            <a:spLocks noGrp="true" noChangeShapeType="true"/>
          </p:cNvSpPr>
          <p:nvPr/>
        </p:nvSpPr>
        <p:spPr>
          <a:xfrm rot="0" flipH="false" flipV="false">
            <a:off x="2641600" y="4400550"/>
            <a:ext cx="6253955" cy="1130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buNone/>
            </a:pPr>
            <a:r>
              <a:rPr lang="en-US" sz="2000" b="true" i="false" u="none">
                <a:latin typeface="Calibri"/>
                <a:ea typeface="宋体"/>
              </a:rPr>
              <a:t>Allocated blocks: shaded</a:t>
            </a:r>
            <a:endParaRPr/>
          </a:p>
          <a:p>
            <a:pPr marL="0" lvl="0" indent="0">
              <a:buNone/>
            </a:pPr>
            <a:r>
              <a:rPr lang="en-US" sz="2000" b="true" i="false" u="none">
                <a:latin typeface="Calibri"/>
                <a:ea typeface="宋体"/>
              </a:rPr>
              <a:t>Free blocks: unshaded</a:t>
            </a:r>
            <a:endParaRPr/>
          </a:p>
          <a:p>
            <a:pPr marL="0" lvl="0" indent="0">
              <a:buNone/>
            </a:pPr>
            <a:r>
              <a:rPr lang="en-US" sz="2000" b="true" i="false" u="none">
                <a:latin typeface="Calibri"/>
                <a:ea typeface="宋体"/>
              </a:rPr>
              <a:t>Headers: labeled with size in bytes/allocated bit</a:t>
            </a:r>
            <a:endParaRPr/>
          </a:p>
        </p:txBody>
      </p:sp>
      <p:sp>
        <p:nvSpPr>
          <p:cNvPr id="252" name="Text Box 431"/>
          <p:cNvSpPr txBox="true">
            <a:spLocks noGrp="true" noChangeShapeType="true"/>
          </p:cNvSpPr>
          <p:nvPr/>
        </p:nvSpPr>
        <p:spPr>
          <a:xfrm rot="0" flipH="false" flipV="false">
            <a:off x="601662" y="5749925"/>
            <a:ext cx="4770437" cy="400050"/>
          </a:xfrm>
          <a:prstGeom prst="rect">
            <a:avLst/>
          </a:prstGeom>
          <a:noFill/>
        </p:spPr>
        <p:txBody>
          <a:bodyPr lIns="91440" tIns="45720" rIns="91440" bIns="45720" anchor="ctr" anchorCtr="false">
            <a:spAutoFit/>
          </a:bodyPr>
          <a:lstStyle/>
          <a:p>
            <a:pPr lvl="0"/>
            <a:r>
              <a:rPr lang="zh-CN">
                <a:ea typeface="宋体" charset="-122"/>
              </a:rPr>
              <a:t>32位机器，一个word是32位（4字节）</a:t>
            </a:r>
            <a:endParaRPr/>
          </a:p>
        </p:txBody>
      </p:sp>
      <p:sp>
        <p:nvSpPr>
          <p:cNvPr id="253" name=""/>
          <p:cNvSpPr txBox="true"/>
          <p:nvPr/>
        </p:nvSpPr>
        <p:spPr>
          <a:xfrm rot="0" flipH="false" flipV="false">
            <a:off x="407193" y="1457325"/>
            <a:ext cx="4572000" cy="457200"/>
          </a:xfrm>
          <a:prstGeom prst="rect"/>
        </p:spPr>
        <p:txBody>
          <a:bodyPr>
            <a:spAutoFit/>
          </a:bodyPr>
          <a:p>
            <a:pPr lvl="0">
              <a:buSzPct val="100000"/>
              <a:buNone/>
            </a:pPr>
            <a:r>
              <a:rPr lang="en-US" sz="2400"/>
              <a:t>Method 1: </a:t>
            </a:r>
            <a:r>
              <a:rPr lang="en-US" sz="2400" b="false" i="true" u="none">
                <a:solidFill>
                  <a:srgbClr val="C00000">
                    <a:alpha val="100000"/>
                  </a:srgbClr>
                </a:solidFill>
              </a:rPr>
              <a:t>Implicit list</a:t>
            </a:r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课堂练习</a:t>
            </a:r>
            <a:endParaRPr/>
          </a:p>
        </p:txBody>
      </p:sp>
      <p:sp>
        <p:nvSpPr>
          <p:cNvPr id="256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257" name="内容占位符 7"/>
          <p:cNvPicPr>
            <a:picLocks noGrp="true" noChangeAspect="true"/>
          </p:cNvPicPr>
          <p:nvPr>
            <p:ph type="obj"/>
          </p:nvPr>
        </p:nvPicPr>
        <p:blipFill>
          <a:blip r:embed="rId1"/>
          <a:srcRect l="0" t="0" r="0" b="0"/>
          <a:stretch>
            <a:fillRect/>
          </a:stretch>
        </p:blipFill>
        <p:spPr>
          <a:xfrm rot="0" flipH="false" flipV="false">
            <a:off x="108065" y="2286363"/>
            <a:ext cx="8927871" cy="281214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练习答案</a:t>
            </a:r>
            <a:endParaRPr/>
          </a:p>
        </p:txBody>
      </p:sp>
      <p:pic>
        <p:nvPicPr>
          <p:cNvPr id="260" name="内容占位符 4"/>
          <p:cNvPicPr>
            <a:picLocks noGrp="true" noChangeAspect="true"/>
          </p:cNvPicPr>
          <p:nvPr>
            <p:ph type="obj"/>
          </p:nvPr>
        </p:nvPicPr>
        <p:blipFill>
          <a:blip r:embed="rId1"/>
          <a:srcRect l="0" t="0" r="0" b="0"/>
          <a:stretch>
            <a:fillRect/>
          </a:stretch>
        </p:blipFill>
        <p:spPr>
          <a:xfrm>
            <a:off x="1282700" y="2959100"/>
            <a:ext cx="6654800" cy="1701800"/>
          </a:xfrm>
          <a:prstGeom prst="rect">
            <a:avLst/>
          </a:prstGeom>
          <a:noFill/>
        </p:spPr>
      </p:pic>
      <p:sp>
        <p:nvSpPr>
          <p:cNvPr id="261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p="http://schemas.openxmlformats.org/presentationml/2006/main">
  <p:cSld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279400" y="468312"/>
            <a:ext cx="80010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Implicit List: Finding a Free Block</a:t>
            </a:r>
            <a:endParaRPr/>
          </a:p>
        </p:txBody>
      </p:sp>
      <p:sp>
        <p:nvSpPr>
          <p:cNvPr id="264" name="Rectangle 2"/>
          <p:cNvSpPr>
            <a:spLocks noGrp="true" noChangeShapeType="true"/>
          </p:cNvSpPr>
          <p:nvPr>
            <p:ph type="body"/>
          </p:nvPr>
        </p:nvSpPr>
        <p:spPr>
          <a:xfrm rot="0" flipH="false" flipV="false">
            <a:off x="290512" y="1554162"/>
            <a:ext cx="8307387" cy="51057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3000"/>
              </a:lnSpc>
              <a:spcBef>
                <a:spcPts val="125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false" i="true" u="none">
                <a:solidFill>
                  <a:srgbClr val="C00000">
                    <a:alpha val="100000"/>
                  </a:srgbClr>
                </a:solidFill>
              </a:rPr>
              <a:t>First fit: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600" b="false" i="false" u="none"/>
              <a:t>从头搜索</a:t>
            </a:r>
            <a:r>
              <a:rPr lang="zh-CN" sz="1600" b="false" i="false" u="none"/>
              <a:t>list</a:t>
            </a:r>
            <a:r>
              <a:rPr lang="zh-CN" sz="1600" b="false" i="false" u="none"/>
              <a:t>，选择</a:t>
            </a:r>
            <a:r>
              <a:rPr lang="en-US" sz="1600" b="false" i="false" u="none">
                <a:solidFill>
                  <a:srgbClr val="FF0000">
                    <a:alpha val="100000"/>
                  </a:srgbClr>
                </a:solidFill>
              </a:rPr>
              <a:t>第一个</a:t>
            </a:r>
            <a:r>
              <a:rPr lang="zh-CN" sz="1600" b="false" i="false" u="none"/>
              <a:t>符合要求的</a:t>
            </a:r>
            <a:r>
              <a:rPr lang="zh-CN" sz="1600" b="false" i="false" u="none"/>
              <a:t>free block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1600"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1600"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1600"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1600"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600" b="false" i="false" u="none"/>
              <a:t>线性复杂度，与总块数（包括</a:t>
            </a:r>
            <a:r>
              <a:rPr sz="1600" b="false" i="false" u="none"/>
              <a:t>allocated</a:t>
            </a:r>
            <a:r>
              <a:rPr sz="1600" b="false" i="false" u="none"/>
              <a:t>和</a:t>
            </a:r>
            <a:r>
              <a:rPr sz="1600" b="false" i="false" u="none"/>
              <a:t>free blocks</a:t>
            </a:r>
            <a:r>
              <a:rPr sz="1600" b="false" i="false" u="none"/>
              <a:t>）一个数量级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600" b="false" i="false" u="none"/>
              <a:t>实际操作中，可能在</a:t>
            </a:r>
            <a:r>
              <a:rPr sz="1600" b="false" i="false" u="none"/>
              <a:t>list</a:t>
            </a:r>
            <a:r>
              <a:rPr sz="1600" b="false" i="false" u="none"/>
              <a:t>开始的部分导致很多碎片</a:t>
            </a:r>
            <a:endParaRPr/>
          </a:p>
          <a:p>
            <a:pPr marL="342900" lvl="0" indent="-342900">
              <a:lnSpc>
                <a:spcPct val="83000"/>
              </a:lnSpc>
              <a:spcBef>
                <a:spcPts val="125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800" b="false" i="true" u="none">
                <a:solidFill>
                  <a:srgbClr val="C00000">
                    <a:alpha val="100000"/>
                  </a:srgbClr>
                </a:solidFill>
              </a:rPr>
              <a:t>Next fit: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sz="1600" b="false" i="false" u="none"/>
              <a:t>操作类似于</a:t>
            </a:r>
            <a:r>
              <a:rPr lang="en-US" sz="1600" b="false" i="false" u="none"/>
              <a:t>first fit</a:t>
            </a:r>
            <a:r>
              <a:rPr lang="en-US" sz="1600" b="false" i="false" u="none"/>
              <a:t>，只是从上一次搜索结束的地方开始下一次搜索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sz="1600" b="false" i="false" u="none"/>
              <a:t>均匀使用整个</a:t>
            </a:r>
            <a:r>
              <a:rPr lang="en-US" sz="1600" b="false" i="false" u="none"/>
              <a:t>list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sz="1600" b="false" i="false" u="none"/>
              <a:t>可能比</a:t>
            </a:r>
            <a:r>
              <a:rPr lang="en-US" sz="1600" b="false" i="false" u="none"/>
              <a:t>first fit</a:t>
            </a:r>
            <a:r>
              <a:rPr lang="en-US" sz="1600" b="false" i="false" u="none"/>
              <a:t>更快（因为后面有一些较的空闲块，而</a:t>
            </a:r>
            <a:r>
              <a:rPr lang="en-US" sz="1600" b="false" i="false" u="none"/>
              <a:t>first fit</a:t>
            </a:r>
            <a:r>
              <a:rPr lang="en-US" sz="1600" b="false" i="false" u="none"/>
              <a:t>开头部分很难满足</a:t>
            </a:r>
            <a:r>
              <a:rPr lang="en-US" sz="1600" b="false" i="false" u="none"/>
              <a:t>）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sz="1600" b="false" i="false" u="none"/>
              <a:t>有一些研究说，其碎片化现象更严重</a:t>
            </a:r>
            <a:endParaRPr/>
          </a:p>
        </p:txBody>
      </p:sp>
      <p:sp>
        <p:nvSpPr>
          <p:cNvPr id="265" name="Text Box 3"/>
          <p:cNvSpPr txBox="true">
            <a:spLocks noGrp="true" noChangeShapeType="true"/>
          </p:cNvSpPr>
          <p:nvPr/>
        </p:nvSpPr>
        <p:spPr>
          <a:xfrm>
            <a:off x="1143000" y="2322512"/>
            <a:ext cx="7464425" cy="1252537"/>
          </a:xfrm>
          <a:prstGeom prst="rect">
            <a:avLst/>
          </a:prstGeom>
          <a:solidFill>
            <a:srgbClr val="F6F5BD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p = start; </a:t>
            </a:r>
            <a:endParaRPr/>
          </a:p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while ((p &lt; end) &amp;&amp;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\\ not passed end</a:t>
            </a:r>
            <a:endParaRPr/>
          </a:p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       ((*p &amp; 1) ||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\\ already allocated</a:t>
            </a:r>
            <a:endParaRPr/>
          </a:p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       (*p  &lt;= len)))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\\ too small </a:t>
            </a:r>
            <a:endParaRPr/>
          </a:p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  p = p + (*p &amp; -2);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\\ goto next block (word addressed)</a:t>
            </a: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p="http://schemas.openxmlformats.org/presentationml/2006/main">
  <p:cSld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GB"/>
              <a:t>Implicit List: Finding a Free Block</a:t>
            </a:r>
            <a:endParaRPr/>
          </a:p>
        </p:txBody>
      </p:sp>
      <p:sp>
        <p:nvSpPr>
          <p:cNvPr id="268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3000"/>
              </a:lnSpc>
              <a:spcBef>
                <a:spcPts val="1250"/>
              </a:spcBef>
              <a:buSzPct val="100000"/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false" i="true" u="none">
                <a:solidFill>
                  <a:srgbClr val="C00000">
                    <a:alpha val="100000"/>
                  </a:srgbClr>
                </a:solidFill>
              </a:rPr>
              <a:t>Best fit: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600" b="false" i="false" u="none"/>
              <a:t>搜索整个</a:t>
            </a:r>
            <a:r>
              <a:rPr lang="zh-CN" sz="1600" b="false" i="false" u="none"/>
              <a:t>list</a:t>
            </a:r>
            <a:r>
              <a:rPr lang="zh-CN" sz="1600" b="false" i="false" u="none"/>
              <a:t>，找到所有符合条件的</a:t>
            </a:r>
            <a:r>
              <a:rPr lang="zh-CN" sz="1600" b="false" i="false" u="none"/>
              <a:t>free blocks</a:t>
            </a:r>
            <a:r>
              <a:rPr lang="zh-CN" sz="1600" b="false" i="false" u="none"/>
              <a:t>，然后选择最小的一个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600" b="false" i="false" u="none"/>
              <a:t>尽可能保留大的</a:t>
            </a:r>
            <a:r>
              <a:rPr lang="zh-CN" sz="1600" b="false" i="false" u="none"/>
              <a:t>free blocks</a:t>
            </a:r>
            <a:r>
              <a:rPr lang="zh-CN" sz="1600" b="false" i="false" u="none"/>
              <a:t>，一般能够提高内存空间利用率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600" b="false" i="false" u="none"/>
              <a:t>搜索整个</a:t>
            </a:r>
            <a:r>
              <a:rPr lang="zh-CN" sz="1600" b="false" i="false" u="none"/>
              <a:t>list</a:t>
            </a:r>
            <a:r>
              <a:rPr lang="zh-CN" sz="1600" b="false" i="false" u="none"/>
              <a:t>，所以会比</a:t>
            </a:r>
            <a:r>
              <a:rPr lang="zh-CN" sz="1600" b="false" i="false" u="none"/>
              <a:t>first fit</a:t>
            </a:r>
            <a:r>
              <a:rPr lang="zh-CN" sz="1600" b="false" i="false" u="none"/>
              <a:t>更慢一些</a:t>
            </a:r>
            <a:endParaRPr/>
          </a:p>
          <a:p>
            <a:pPr marL="342900" lvl="0" indent="-342900">
              <a:lnSpc>
                <a:spcPct val="83000"/>
              </a:lnSpc>
              <a:spcBef>
                <a:spcPts val="1250"/>
              </a:spcBef>
              <a:buSzPct val="100000"/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sz="1800" b="false" i="true" u="none">
                <a:solidFill>
                  <a:srgbClr val="C00000">
                    <a:alpha val="100000"/>
                  </a:srgbClr>
                </a:solidFill>
              </a:rPr>
              <a:t>Worst fit: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600" b="false" i="false" u="none"/>
              <a:t>与</a:t>
            </a:r>
            <a:r>
              <a:rPr lang="zh-CN" sz="1600" b="false" i="false" u="none"/>
              <a:t>Best fit</a:t>
            </a:r>
            <a:r>
              <a:rPr lang="zh-CN" sz="1600" b="false" i="false" u="none"/>
              <a:t>操作类似，但策略正相反，返回最大的</a:t>
            </a:r>
            <a:r>
              <a:rPr lang="zh-CN" sz="1600" b="false" i="false" u="none"/>
              <a:t>free block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600" b="false" i="false" u="none"/>
              <a:t>能够避免</a:t>
            </a:r>
            <a:r>
              <a:rPr lang="zh-CN" sz="1600" b="false" i="false" u="none"/>
              <a:t>best fit</a:t>
            </a:r>
            <a:r>
              <a:rPr lang="zh-CN" sz="1600" b="false" i="false" u="none"/>
              <a:t>带来的小碎片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600" b="false" i="false" u="none"/>
              <a:t>但一般表现很差，碎片化严重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600" b="false" i="false" u="none"/>
              <a:t>性能与</a:t>
            </a:r>
            <a:r>
              <a:rPr lang="zh-CN" sz="1600" b="false" i="false" u="none"/>
              <a:t>best fit</a:t>
            </a:r>
            <a:r>
              <a:rPr lang="zh-CN" sz="1600" b="false" i="false" u="none"/>
              <a:t>类似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</p:txBody>
      </p:sp>
      <p:sp>
        <p:nvSpPr>
          <p:cNvPr id="269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GB"/>
              <a:t>Implicit List: Finding a Free Block</a:t>
            </a:r>
            <a:endParaRPr/>
          </a:p>
        </p:txBody>
      </p:sp>
      <p:sp>
        <p:nvSpPr>
          <p:cNvPr id="272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例子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 lang="en-US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分配</a:t>
            </a:r>
            <a:r>
              <a:rPr lang="zh-CN" b="false" i="false" u="none"/>
              <a:t>15</a:t>
            </a:r>
            <a:r>
              <a:rPr lang="zh-CN" b="false" i="false" u="none"/>
              <a:t>，</a:t>
            </a:r>
            <a:r>
              <a:rPr lang="zh-CN" b="false" i="false" u="none"/>
              <a:t>best fit</a:t>
            </a:r>
            <a:r>
              <a:rPr lang="zh-CN" b="false" i="false" u="none"/>
              <a:t>，在</a:t>
            </a:r>
            <a:r>
              <a:rPr lang="zh-CN" b="false" i="false" u="none"/>
              <a:t>20</a:t>
            </a:r>
            <a:r>
              <a:rPr lang="zh-CN" b="false" i="false" u="none"/>
              <a:t>中分配（缺点是剩余的</a:t>
            </a:r>
            <a:r>
              <a:rPr lang="zh-CN" b="false" i="false" u="none"/>
              <a:t>5</a:t>
            </a:r>
            <a:r>
              <a:rPr lang="zh-CN" b="false" i="false" u="none"/>
              <a:t>有点小，可能不满足后续分配需求）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如果选择</a:t>
            </a:r>
            <a:r>
              <a:rPr lang="zh-CN" b="false" i="false" u="none"/>
              <a:t>worst fit</a:t>
            </a:r>
            <a:r>
              <a:rPr lang="zh-CN" b="false" i="false" u="none"/>
              <a:t>，结果如下：</a:t>
            </a:r>
            <a:endParaRPr/>
          </a:p>
        </p:txBody>
      </p:sp>
      <p:sp>
        <p:nvSpPr>
          <p:cNvPr id="273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274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66800" y="2209800"/>
            <a:ext cx="6134100" cy="782637"/>
          </a:xfrm>
          <a:prstGeom prst="rect">
            <a:avLst/>
          </a:prstGeom>
          <a:noFill/>
        </p:spPr>
      </p:pic>
      <p:pic>
        <p:nvPicPr>
          <p:cNvPr id="275" name="图片 5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5850" y="3962400"/>
            <a:ext cx="6138862" cy="858837"/>
          </a:xfrm>
          <a:prstGeom prst="rect">
            <a:avLst/>
          </a:prstGeom>
          <a:noFill/>
        </p:spPr>
      </p:pic>
      <p:pic>
        <p:nvPicPr>
          <p:cNvPr id="276" name="图片 6"/>
          <p:cNvPicPr>
            <a:picLocks noGrp="true"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5850" y="5394325"/>
            <a:ext cx="5942012" cy="93027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p="http://schemas.openxmlformats.org/presentationml/2006/main">
  <p:cSld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GB"/>
              <a:t>Implicit List: Finding a Free Block</a:t>
            </a:r>
            <a:endParaRPr/>
          </a:p>
        </p:txBody>
      </p:sp>
      <p:sp>
        <p:nvSpPr>
          <p:cNvPr id="279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如果无法找到合适的</a:t>
            </a:r>
            <a:r>
              <a:rPr lang="en-US"/>
              <a:t>free block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即使总的空闲空间够用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Fail</a:t>
            </a:r>
            <a:r>
              <a:rPr lang="en-US" b="false" i="false" u="none"/>
              <a:t>，返回</a:t>
            </a:r>
            <a:r>
              <a:rPr lang="en-US" b="false" i="false" u="none"/>
              <a:t>NULL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调用</a:t>
            </a:r>
            <a:r>
              <a:rPr lang="en-US" b="false" i="false" u="none"/>
              <a:t>sbrk()</a:t>
            </a:r>
            <a:r>
              <a:rPr lang="en-US" b="false" i="false" u="none"/>
              <a:t>系统调用申请增大</a:t>
            </a:r>
            <a:r>
              <a:rPr lang="en-US" b="false" i="false" u="none"/>
              <a:t>heap</a:t>
            </a:r>
            <a:r>
              <a:rPr lang="en-US" b="false" i="false" u="none"/>
              <a:t>区，增加新的物理内存，映射到新扩大的</a:t>
            </a:r>
            <a:r>
              <a:rPr lang="en-US" b="false" i="false" u="none"/>
              <a:t>heap</a:t>
            </a:r>
            <a:r>
              <a:rPr lang="en-US" b="false" i="false" u="none"/>
              <a:t>区</a:t>
            </a:r>
            <a:r>
              <a:rPr lang="en-US" b="false" i="false" u="none"/>
              <a:t>VA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sp>
        <p:nvSpPr>
          <p:cNvPr id="280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p="http://schemas.openxmlformats.org/presentationml/2006/main">
  <p:cSld>
    <p:spTree>
      <p:nvGrpSpPr>
        <p:cNvPr id="2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266700" y="493712"/>
            <a:ext cx="86106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Implicit List: Allocating in Free Block</a:t>
            </a:r>
            <a:endParaRPr/>
          </a:p>
        </p:txBody>
      </p:sp>
      <p:sp>
        <p:nvSpPr>
          <p:cNvPr id="283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290512" y="13287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/>
              <a:t>Allocating in a free block: </a:t>
            </a:r>
            <a:r>
              <a:rPr lang="en-GB" sz="2400" b="false" i="true" u="none">
                <a:solidFill>
                  <a:srgbClr val="C00000"/>
                </a:solidFill>
              </a:rPr>
              <a:t>splitting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Since allocated space might be smaller than free space, we might want to split the block</a:t>
            </a:r>
            <a:endParaRPr/>
          </a:p>
        </p:txBody>
      </p:sp>
      <p:sp>
        <p:nvSpPr>
          <p:cNvPr id="284" name="Text Box 3"/>
          <p:cNvSpPr txBox="true">
            <a:spLocks noGrp="true" noChangeShapeType="true"/>
          </p:cNvSpPr>
          <p:nvPr/>
        </p:nvSpPr>
        <p:spPr>
          <a:xfrm>
            <a:off x="414337" y="4910137"/>
            <a:ext cx="8328025" cy="17192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void addblock(ptr p, int len) {</a:t>
            </a:r>
            <a:endParaRPr/>
          </a:p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  int newsize = </a:t>
            </a:r>
            <a:r>
              <a:rPr lang="en-GB" sz="1600" b="true" i="false" u="none">
                <a:solidFill>
                  <a:srgbClr val="FF0000"/>
                </a:solidFill>
                <a:latin typeface="Courier New"/>
              </a:rPr>
              <a:t>((len + 1) &gt;&gt; 1) &lt;&lt; 1</a:t>
            </a:r>
            <a:r>
              <a:rPr lang="en-GB" sz="1600" b="true" i="false" u="none">
                <a:latin typeface="Courier New"/>
              </a:rPr>
              <a:t>;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// round up to even</a:t>
            </a:r>
            <a:endParaRPr/>
          </a:p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  int oldsize = *p &amp; -2;           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// mask out low bit</a:t>
            </a:r>
            <a:endParaRPr/>
          </a:p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  *p = newsize | 1;                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// set new length</a:t>
            </a:r>
            <a:endParaRPr/>
          </a:p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  if (newsize &lt; oldsize)</a:t>
            </a:r>
            <a:endParaRPr/>
          </a:p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    *(p+newsize) = oldsize - newsize;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// set length in remaining</a:t>
            </a:r>
            <a:endParaRPr/>
          </a:p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}                                  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//   part of block</a:t>
            </a:r>
            <a:endParaRPr/>
          </a:p>
        </p:txBody>
      </p:sp>
      <p:sp>
        <p:nvSpPr>
          <p:cNvPr id="285" name="Rectangle 4"/>
          <p:cNvSpPr>
            <a:spLocks noGrp="true" noChangeShapeType="true"/>
          </p:cNvSpPr>
          <p:nvPr/>
        </p:nvSpPr>
        <p:spPr>
          <a:xfrm>
            <a:off x="2057400" y="2751137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286" name="Rectangle 5"/>
          <p:cNvSpPr>
            <a:spLocks noGrp="true" noChangeShapeType="true"/>
          </p:cNvSpPr>
          <p:nvPr/>
        </p:nvSpPr>
        <p:spPr>
          <a:xfrm>
            <a:off x="2362200" y="2751137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87" name="Rectangle 6"/>
          <p:cNvSpPr>
            <a:spLocks noGrp="true" noChangeShapeType="true"/>
          </p:cNvSpPr>
          <p:nvPr/>
        </p:nvSpPr>
        <p:spPr>
          <a:xfrm>
            <a:off x="2667000" y="2751137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88" name="Rectangle 7"/>
          <p:cNvSpPr>
            <a:spLocks noGrp="true" noChangeShapeType="true"/>
          </p:cNvSpPr>
          <p:nvPr/>
        </p:nvSpPr>
        <p:spPr>
          <a:xfrm>
            <a:off x="2971800" y="2751137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89" name="Rectangle 8"/>
          <p:cNvSpPr>
            <a:spLocks noGrp="true" noChangeShapeType="true"/>
          </p:cNvSpPr>
          <p:nvPr/>
        </p:nvSpPr>
        <p:spPr>
          <a:xfrm>
            <a:off x="3276600" y="2751137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latin typeface="Calibri"/>
                <a:ea typeface="宋体" charset="-122"/>
              </a:rPr>
              <a:t>4</a:t>
            </a:r>
            <a:endParaRPr/>
          </a:p>
        </p:txBody>
      </p:sp>
      <p:sp>
        <p:nvSpPr>
          <p:cNvPr id="290" name="Rectangle 9"/>
          <p:cNvSpPr>
            <a:spLocks noGrp="true" noChangeShapeType="true"/>
          </p:cNvSpPr>
          <p:nvPr/>
        </p:nvSpPr>
        <p:spPr>
          <a:xfrm>
            <a:off x="3581400" y="2751137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91" name="Rectangle 10"/>
          <p:cNvSpPr>
            <a:spLocks noGrp="true" noChangeShapeType="true"/>
          </p:cNvSpPr>
          <p:nvPr/>
        </p:nvSpPr>
        <p:spPr>
          <a:xfrm>
            <a:off x="3886200" y="2751137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92" name="Rectangle 11"/>
          <p:cNvSpPr>
            <a:spLocks noGrp="true" noChangeShapeType="true"/>
          </p:cNvSpPr>
          <p:nvPr/>
        </p:nvSpPr>
        <p:spPr>
          <a:xfrm>
            <a:off x="4191000" y="2751137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93" name="Rectangle 12"/>
          <p:cNvSpPr>
            <a:spLocks noGrp="true" noChangeShapeType="true"/>
          </p:cNvSpPr>
          <p:nvPr/>
        </p:nvSpPr>
        <p:spPr>
          <a:xfrm>
            <a:off x="4800600" y="2751137"/>
            <a:ext cx="3048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94" name="Rectangle 13"/>
          <p:cNvSpPr>
            <a:spLocks noGrp="true" noChangeShapeType="true"/>
          </p:cNvSpPr>
          <p:nvPr/>
        </p:nvSpPr>
        <p:spPr>
          <a:xfrm>
            <a:off x="5105400" y="2751137"/>
            <a:ext cx="3048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95" name="Rectangle 14"/>
          <p:cNvSpPr>
            <a:spLocks noGrp="true" noChangeShapeType="true"/>
          </p:cNvSpPr>
          <p:nvPr/>
        </p:nvSpPr>
        <p:spPr>
          <a:xfrm>
            <a:off x="5410200" y="2751137"/>
            <a:ext cx="3048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96" name="Rectangle 15"/>
          <p:cNvSpPr>
            <a:spLocks noGrp="true" noChangeShapeType="true"/>
          </p:cNvSpPr>
          <p:nvPr/>
        </p:nvSpPr>
        <p:spPr>
          <a:xfrm>
            <a:off x="5715000" y="2751137"/>
            <a:ext cx="3048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97" name="Rectangle 16"/>
          <p:cNvSpPr>
            <a:spLocks noGrp="true" noChangeShapeType="true"/>
          </p:cNvSpPr>
          <p:nvPr/>
        </p:nvSpPr>
        <p:spPr>
          <a:xfrm>
            <a:off x="6019800" y="2751137"/>
            <a:ext cx="3048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298" name="Rectangle 17"/>
          <p:cNvSpPr>
            <a:spLocks noGrp="true" noChangeShapeType="true"/>
          </p:cNvSpPr>
          <p:nvPr/>
        </p:nvSpPr>
        <p:spPr>
          <a:xfrm>
            <a:off x="6324600" y="275113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299" name="Rectangle 18"/>
          <p:cNvSpPr>
            <a:spLocks noGrp="true" noChangeShapeType="true"/>
          </p:cNvSpPr>
          <p:nvPr/>
        </p:nvSpPr>
        <p:spPr>
          <a:xfrm>
            <a:off x="6629400" y="275113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00" name="Rectangle 19"/>
          <p:cNvSpPr>
            <a:spLocks noGrp="true" noChangeShapeType="true"/>
          </p:cNvSpPr>
          <p:nvPr/>
        </p:nvSpPr>
        <p:spPr>
          <a:xfrm>
            <a:off x="4495800" y="2751137"/>
            <a:ext cx="3048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6</a:t>
            </a:r>
            <a:endParaRPr/>
          </a:p>
        </p:txBody>
      </p:sp>
      <p:sp>
        <p:nvSpPr>
          <p:cNvPr id="301" name="Freeform 20"/>
          <p:cNvSpPr>
            <a:spLocks noGrp="true" noChangeShapeType="true"/>
          </p:cNvSpPr>
          <p:nvPr/>
        </p:nvSpPr>
        <p:spPr>
          <a:xfrm>
            <a:off x="3429000" y="2514600"/>
            <a:ext cx="12192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02" name="Freeform 21"/>
          <p:cNvSpPr>
            <a:spLocks noGrp="true" noChangeShapeType="true"/>
          </p:cNvSpPr>
          <p:nvPr/>
        </p:nvSpPr>
        <p:spPr>
          <a:xfrm>
            <a:off x="4648200" y="2514600"/>
            <a:ext cx="18288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576"/>
              <a:gd name="gd4" fmla="val 0"/>
              <a:gd name="gd5" fmla="val 1152"/>
              <a:gd name="gd6" fmla="val 144"/>
              <a:gd name="gd7" fmla="*/ w 0 1152"/>
              <a:gd name="gd8" fmla="*/ h 0 144"/>
              <a:gd name="gd9" fmla="*/ w 21600 1152"/>
              <a:gd name="gd10" fmla="*/ h 21600 144"/>
            </a:gdLst>
            <a:ahLst/>
            <a:cxnLst/>
            <a:rect l="gd7" t="gd8" r="gd9" b="gd10"/>
            <a:pathLst>
              <a:path w="1152" h="144">
                <a:moveTo>
                  <a:pt x="gd1" y="gd2"/>
                </a:moveTo>
                <a:cubicBezTo>
                  <a:pt x="192" y="72"/>
                  <a:pt x="384" y="0"/>
                  <a:pt x="576" y="0"/>
                </a:cubicBezTo>
                <a:cubicBezTo>
                  <a:pt x="768" y="0"/>
                  <a:pt x="960" y="72"/>
                  <a:pt x="1152" y="144"/>
                </a:cubicBezTo>
              </a:path>
              <a:path w="1152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03" name="Rectangle 22"/>
          <p:cNvSpPr>
            <a:spLocks noGrp="true" noChangeShapeType="true"/>
          </p:cNvSpPr>
          <p:nvPr/>
        </p:nvSpPr>
        <p:spPr>
          <a:xfrm>
            <a:off x="3276600" y="4251325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latin typeface="Calibri"/>
                <a:ea typeface="宋体" charset="-122"/>
              </a:rPr>
              <a:t>4</a:t>
            </a:r>
            <a:endParaRPr/>
          </a:p>
        </p:txBody>
      </p:sp>
      <p:sp>
        <p:nvSpPr>
          <p:cNvPr id="304" name="Rectangle 23"/>
          <p:cNvSpPr>
            <a:spLocks noGrp="true" noChangeShapeType="true"/>
          </p:cNvSpPr>
          <p:nvPr/>
        </p:nvSpPr>
        <p:spPr>
          <a:xfrm>
            <a:off x="3581400" y="4251325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05" name="Rectangle 24"/>
          <p:cNvSpPr>
            <a:spLocks noGrp="true" noChangeShapeType="true"/>
          </p:cNvSpPr>
          <p:nvPr/>
        </p:nvSpPr>
        <p:spPr>
          <a:xfrm>
            <a:off x="3886200" y="4251325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06" name="Rectangle 25"/>
          <p:cNvSpPr>
            <a:spLocks noGrp="true" noChangeShapeType="true"/>
          </p:cNvSpPr>
          <p:nvPr/>
        </p:nvSpPr>
        <p:spPr>
          <a:xfrm>
            <a:off x="4191000" y="4251325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07" name="Rectangle 26"/>
          <p:cNvSpPr>
            <a:spLocks noGrp="true" noChangeShapeType="true"/>
          </p:cNvSpPr>
          <p:nvPr/>
        </p:nvSpPr>
        <p:spPr>
          <a:xfrm>
            <a:off x="4800600" y="4251325"/>
            <a:ext cx="304800" cy="304800"/>
          </a:xfrm>
          <a:prstGeom prst="rect">
            <a:avLst/>
          </a:prstGeom>
          <a:solidFill>
            <a:srgbClr val="CCFFCC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08" name="Rectangle 27"/>
          <p:cNvSpPr>
            <a:spLocks noGrp="true" noChangeShapeType="true"/>
          </p:cNvSpPr>
          <p:nvPr/>
        </p:nvSpPr>
        <p:spPr>
          <a:xfrm>
            <a:off x="5105400" y="4251325"/>
            <a:ext cx="304800" cy="304800"/>
          </a:xfrm>
          <a:prstGeom prst="rect">
            <a:avLst/>
          </a:prstGeom>
          <a:solidFill>
            <a:srgbClr val="CCFFCC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09" name="Rectangle 28"/>
          <p:cNvSpPr>
            <a:spLocks noGrp="true" noChangeShapeType="true"/>
          </p:cNvSpPr>
          <p:nvPr/>
        </p:nvSpPr>
        <p:spPr>
          <a:xfrm>
            <a:off x="5410200" y="4251325"/>
            <a:ext cx="304800" cy="304800"/>
          </a:xfrm>
          <a:prstGeom prst="rect">
            <a:avLst/>
          </a:prstGeom>
          <a:solidFill>
            <a:srgbClr val="CCFFCC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10" name="Rectangle 29"/>
          <p:cNvSpPr>
            <a:spLocks noGrp="true" noChangeShapeType="true"/>
          </p:cNvSpPr>
          <p:nvPr/>
        </p:nvSpPr>
        <p:spPr>
          <a:xfrm>
            <a:off x="5715000" y="4251325"/>
            <a:ext cx="3048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11" name="Rectangle 30"/>
          <p:cNvSpPr>
            <a:spLocks noGrp="true" noChangeShapeType="true"/>
          </p:cNvSpPr>
          <p:nvPr/>
        </p:nvSpPr>
        <p:spPr>
          <a:xfrm>
            <a:off x="6019800" y="4251325"/>
            <a:ext cx="3048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12" name="Rectangle 31"/>
          <p:cNvSpPr>
            <a:spLocks noGrp="true" noChangeShapeType="true"/>
          </p:cNvSpPr>
          <p:nvPr/>
        </p:nvSpPr>
        <p:spPr>
          <a:xfrm>
            <a:off x="6324600" y="4251325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313" name="Rectangle 32"/>
          <p:cNvSpPr>
            <a:spLocks noGrp="true" noChangeShapeType="true"/>
          </p:cNvSpPr>
          <p:nvPr/>
        </p:nvSpPr>
        <p:spPr>
          <a:xfrm>
            <a:off x="6629400" y="4251325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14" name="Rectangle 33"/>
          <p:cNvSpPr>
            <a:spLocks noGrp="true" noChangeShapeType="true"/>
          </p:cNvSpPr>
          <p:nvPr/>
        </p:nvSpPr>
        <p:spPr>
          <a:xfrm>
            <a:off x="4495800" y="4251325"/>
            <a:ext cx="304800" cy="304800"/>
          </a:xfrm>
          <a:prstGeom prst="rect">
            <a:avLst/>
          </a:prstGeom>
          <a:solidFill>
            <a:srgbClr val="CCFFCC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315" name="Freeform 34"/>
          <p:cNvSpPr>
            <a:spLocks noGrp="true" noChangeShapeType="true"/>
          </p:cNvSpPr>
          <p:nvPr/>
        </p:nvSpPr>
        <p:spPr>
          <a:xfrm>
            <a:off x="3429000" y="4013200"/>
            <a:ext cx="12192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16" name="Line 35"/>
          <p:cNvSpPr>
            <a:spLocks noGrp="true" noChangeShapeType="true"/>
          </p:cNvSpPr>
          <p:nvPr/>
        </p:nvSpPr>
        <p:spPr>
          <a:xfrm flipV="true">
            <a:off x="4638675" y="3054350"/>
            <a:ext cx="1587" cy="231775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317" name="Text Box 36"/>
          <p:cNvSpPr txBox="true">
            <a:spLocks noGrp="true" noChangeShapeType="true"/>
          </p:cNvSpPr>
          <p:nvPr/>
        </p:nvSpPr>
        <p:spPr>
          <a:xfrm>
            <a:off x="4483100" y="3208337"/>
            <a:ext cx="29210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p</a:t>
            </a:r>
            <a:endParaRPr/>
          </a:p>
        </p:txBody>
      </p:sp>
      <p:sp>
        <p:nvSpPr>
          <p:cNvPr id="318" name="Freeform 37"/>
          <p:cNvSpPr>
            <a:spLocks noGrp="true" noChangeShapeType="true"/>
          </p:cNvSpPr>
          <p:nvPr/>
        </p:nvSpPr>
        <p:spPr>
          <a:xfrm>
            <a:off x="2209800" y="2514600"/>
            <a:ext cx="12192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19" name="Text Box 38"/>
          <p:cNvSpPr txBox="true">
            <a:spLocks noGrp="true" noChangeShapeType="true"/>
          </p:cNvSpPr>
          <p:nvPr/>
        </p:nvSpPr>
        <p:spPr>
          <a:xfrm>
            <a:off x="5730875" y="4235450"/>
            <a:ext cx="287337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320" name="Freeform 39"/>
          <p:cNvSpPr>
            <a:spLocks noGrp="true" noChangeShapeType="true"/>
          </p:cNvSpPr>
          <p:nvPr/>
        </p:nvSpPr>
        <p:spPr>
          <a:xfrm>
            <a:off x="4572000" y="4013200"/>
            <a:ext cx="12954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432"/>
              <a:gd name="gd4" fmla="val 0"/>
              <a:gd name="gd5" fmla="val 816"/>
              <a:gd name="gd6" fmla="val 144"/>
              <a:gd name="gd7" fmla="*/ w 0 816"/>
              <a:gd name="gd8" fmla="*/ h 0 144"/>
              <a:gd name="gd9" fmla="*/ w 21600 816"/>
              <a:gd name="gd10" fmla="*/ h 21600 144"/>
            </a:gdLst>
            <a:ahLst/>
            <a:cxnLst/>
            <a:rect l="gd7" t="gd8" r="gd9" b="gd10"/>
            <a:pathLst>
              <a:path w="816" h="144">
                <a:moveTo>
                  <a:pt x="gd1" y="gd2"/>
                </a:moveTo>
                <a:cubicBezTo>
                  <a:pt x="148" y="72"/>
                  <a:pt x="296" y="0"/>
                  <a:pt x="432" y="0"/>
                </a:cubicBezTo>
                <a:cubicBezTo>
                  <a:pt x="568" y="0"/>
                  <a:pt x="692" y="72"/>
                  <a:pt x="816" y="144"/>
                </a:cubicBezTo>
              </a:path>
              <a:path w="816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21" name="Freeform 40"/>
          <p:cNvSpPr>
            <a:spLocks noGrp="true" noChangeShapeType="true"/>
          </p:cNvSpPr>
          <p:nvPr/>
        </p:nvSpPr>
        <p:spPr>
          <a:xfrm>
            <a:off x="5867400" y="4089400"/>
            <a:ext cx="609600" cy="152400"/>
          </a:xfrm>
          <a:custGeom>
            <a:avLst/>
            <a:gdLst>
              <a:gd name="gd0" fmla="val 65536"/>
              <a:gd name="gd1" fmla="val 0"/>
              <a:gd name="gd2" fmla="val 96"/>
              <a:gd name="gd3" fmla="val 192"/>
              <a:gd name="gd4" fmla="val 0"/>
              <a:gd name="gd5" fmla="val 384"/>
              <a:gd name="gd6" fmla="val 96"/>
              <a:gd name="gd7" fmla="*/ w 0 384"/>
              <a:gd name="gd8" fmla="*/ h 0 96"/>
              <a:gd name="gd9" fmla="*/ w 21600 384"/>
              <a:gd name="gd10" fmla="*/ h 21600 96"/>
            </a:gdLst>
            <a:ahLst/>
            <a:cxnLst/>
            <a:rect l="gd7" t="gd8" r="gd9" b="gd10"/>
            <a:pathLst>
              <a:path w="384" h="96">
                <a:moveTo>
                  <a:pt x="gd1" y="gd2"/>
                </a:moveTo>
                <a:cubicBezTo>
                  <a:pt x="64" y="48"/>
                  <a:pt x="128" y="0"/>
                  <a:pt x="192" y="0"/>
                </a:cubicBezTo>
                <a:cubicBezTo>
                  <a:pt x="256" y="0"/>
                  <a:pt x="320" y="48"/>
                  <a:pt x="384" y="96"/>
                </a:cubicBezTo>
              </a:path>
              <a:path w="384" h="96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22" name="Rectangle 41"/>
          <p:cNvSpPr>
            <a:spLocks noGrp="true" noChangeShapeType="true"/>
          </p:cNvSpPr>
          <p:nvPr/>
        </p:nvSpPr>
        <p:spPr>
          <a:xfrm>
            <a:off x="2057400" y="4251325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323" name="Rectangle 42"/>
          <p:cNvSpPr>
            <a:spLocks noGrp="true" noChangeShapeType="true"/>
          </p:cNvSpPr>
          <p:nvPr/>
        </p:nvSpPr>
        <p:spPr>
          <a:xfrm>
            <a:off x="2362200" y="4251325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24" name="Rectangle 43"/>
          <p:cNvSpPr>
            <a:spLocks noGrp="true" noChangeShapeType="true"/>
          </p:cNvSpPr>
          <p:nvPr/>
        </p:nvSpPr>
        <p:spPr>
          <a:xfrm>
            <a:off x="2667000" y="4251325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25" name="Rectangle 44"/>
          <p:cNvSpPr>
            <a:spLocks noGrp="true" noChangeShapeType="true"/>
          </p:cNvSpPr>
          <p:nvPr/>
        </p:nvSpPr>
        <p:spPr>
          <a:xfrm>
            <a:off x="2971800" y="4251325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26" name="Freeform 45"/>
          <p:cNvSpPr>
            <a:spLocks noGrp="true" noChangeShapeType="true"/>
          </p:cNvSpPr>
          <p:nvPr/>
        </p:nvSpPr>
        <p:spPr>
          <a:xfrm>
            <a:off x="2209800" y="4013200"/>
            <a:ext cx="12192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27" name="Text Box 46"/>
          <p:cNvSpPr txBox="true">
            <a:spLocks noGrp="true" noChangeShapeType="true"/>
          </p:cNvSpPr>
          <p:nvPr/>
        </p:nvSpPr>
        <p:spPr>
          <a:xfrm>
            <a:off x="688975" y="3686175"/>
            <a:ext cx="1820862" cy="3032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85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addblock(p, 4)</a:t>
            </a:r>
            <a:endParaRPr/>
          </a:p>
        </p:txBody>
      </p:sp>
      <p:sp>
        <p:nvSpPr>
          <p:cNvPr id="328" name="Text Box 46"/>
          <p:cNvSpPr txBox="true">
            <a:spLocks noGrp="true" noChangeShapeType="true"/>
          </p:cNvSpPr>
          <p:nvPr/>
        </p:nvSpPr>
        <p:spPr>
          <a:xfrm>
            <a:off x="7273925" y="4127500"/>
            <a:ext cx="1574800" cy="722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85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true" i="false" u="none">
                <a:latin typeface="Courier New"/>
              </a:rPr>
              <a:t>E.g., len=4;</a:t>
            </a:r>
            <a:endParaRPr/>
          </a:p>
          <a:p>
            <a:pPr marL="0" lvl="0" indent="0" algn="ctr">
              <a:lnSpc>
                <a:spcPct val="85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true" i="false" u="none">
                <a:latin typeface="Courier New"/>
              </a:rPr>
              <a:t>Len=3;</a:t>
            </a:r>
            <a:endParaRPr/>
          </a:p>
          <a:p>
            <a:pPr marL="0" lvl="0" indent="0" algn="ctr">
              <a:lnSpc>
                <a:spcPct val="85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true" i="false" u="none">
                <a:latin typeface="Courier New"/>
              </a:rPr>
              <a:t>Len=5</a:t>
            </a:r>
            <a:endParaRPr/>
          </a:p>
        </p:txBody>
      </p:sp>
      <p:sp>
        <p:nvSpPr>
          <p:cNvPr id="329" name="Text Box 46"/>
          <p:cNvSpPr txBox="true">
            <a:spLocks noGrp="true" noChangeShapeType="true"/>
          </p:cNvSpPr>
          <p:nvPr/>
        </p:nvSpPr>
        <p:spPr>
          <a:xfrm>
            <a:off x="7154862" y="4910137"/>
            <a:ext cx="1693862" cy="3032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85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true" i="false" u="none">
                <a:latin typeface="Courier New"/>
              </a:rPr>
              <a:t>按8对齐怎么办？</a:t>
            </a: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p="http://schemas.openxmlformats.org/presentationml/2006/main">
  <p:cSld>
    <p:spTree>
      <p:nvGrpSpPr>
        <p:cNvPr id="3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266700" y="533400"/>
            <a:ext cx="72009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Implicit List: Freeing a Block</a:t>
            </a:r>
            <a:endParaRPr/>
          </a:p>
        </p:txBody>
      </p:sp>
      <p:sp>
        <p:nvSpPr>
          <p:cNvPr id="332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290512" y="1295400"/>
            <a:ext cx="8307387" cy="4341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  <a:defRPr lang="en-US" sz="1800"/>
            </a:lvl6pPr>
            <a:lvl7pPr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  <a:defRPr lang="en-US" sz="1800"/>
            </a:lvl7pPr>
            <a:lvl8pPr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  <a:defRPr lang="en-US" sz="1800"/>
            </a:lvl8pPr>
            <a:lvl9pPr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  <a:defRPr lang="en-US" sz="1800"/>
            </a:lvl9pPr>
          </a:lstStyle>
          <a:p>
            <a:pPr marL="346075" lvl="0" indent="-346075">
              <a:spcBef>
                <a:spcPct val="20000"/>
              </a:spcBef>
              <a:buChar char="•"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</a:pPr>
            <a:r>
              <a:rPr sz="2400"/>
              <a:t>Simplest implementation: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</a:pPr>
            <a:r>
              <a:rPr sz="2000" b="false" i="false" u="none"/>
              <a:t>Need only clear the "</a:t>
            </a:r>
            <a:r>
              <a:rPr sz="2000" b="false" i="false" u="none"/>
              <a:t>allocated"</a:t>
            </a:r>
            <a:r>
              <a:rPr sz="2000" b="false" i="false" u="none"/>
              <a:t> flag</a:t>
            </a:r>
            <a:endParaRPr/>
          </a:p>
          <a:p>
            <a:pPr marL="1249362" lvl="2" indent="-341312">
              <a:lnSpc>
                <a:spcPct val="101000"/>
              </a:lnSpc>
              <a:spcBef>
                <a:spcPts val="200"/>
              </a:spcBef>
              <a:buNone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</a:pPr>
            <a:r>
              <a:rPr sz="1800" b="false" i="false" u="none">
                <a:latin typeface="Courier New"/>
                <a:ea typeface="宋体"/>
              </a:rPr>
              <a:t>  </a:t>
            </a:r>
            <a:r>
              <a:rPr sz="1400" b="true" i="false" u="none">
                <a:latin typeface="Courier New"/>
                <a:ea typeface="宋体"/>
              </a:rPr>
              <a:t>void free_block(ptr p) { *p = *p &amp; -2 }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</a:pPr>
            <a:endParaRPr lang="en-US" sz="2000"/>
          </a:p>
          <a:p>
            <a:pPr marL="742950" lvl="1" indent="-285750">
              <a:spcBef>
                <a:spcPct val="20000"/>
              </a:spcBef>
              <a:buChar char="–"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</a:pPr>
            <a:r>
              <a:rPr sz="2000" b="false" i="false" u="none"/>
              <a:t>But can lead to </a:t>
            </a:r>
            <a:r>
              <a:rPr sz="2000" b="false" i="false" u="none"/>
              <a:t>“</a:t>
            </a:r>
            <a:r>
              <a:rPr sz="2000" b="false" i="false" u="none">
                <a:solidFill>
                  <a:srgbClr val="FF0000">
                    <a:alpha val="100000"/>
                  </a:srgbClr>
                </a:solidFill>
              </a:rPr>
              <a:t>false fragmentation</a:t>
            </a:r>
            <a:r>
              <a:rPr sz="2000" b="false" i="false" u="none"/>
              <a:t>”</a:t>
            </a:r>
            <a:r>
              <a:rPr sz="2000" b="false" i="false" u="none"/>
              <a:t> </a:t>
            </a:r>
            <a:endParaRPr/>
          </a:p>
          <a:p>
            <a:pPr marL="742950" lvl="1" indent="-285750">
              <a:spcBef>
                <a:spcPct val="20000"/>
              </a:spcBef>
              <a:buNone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</a:pPr>
            <a:endParaRPr lang="en-US" sz="2000"/>
          </a:p>
          <a:p>
            <a:pPr marL="742950" lvl="1" indent="-285750">
              <a:spcBef>
                <a:spcPct val="20000"/>
              </a:spcBef>
              <a:buNone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</a:pPr>
            <a:endParaRPr lang="en-US" sz="2000"/>
          </a:p>
          <a:p>
            <a:pPr marL="742950" lvl="1" indent="-285750">
              <a:spcBef>
                <a:spcPct val="20000"/>
              </a:spcBef>
              <a:buNone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</a:pPr>
            <a:endParaRPr lang="en-US" sz="2000"/>
          </a:p>
          <a:p>
            <a:pPr marL="742950" lvl="1" indent="-285750">
              <a:spcBef>
                <a:spcPct val="20000"/>
              </a:spcBef>
              <a:buNone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</a:pPr>
            <a:endParaRPr lang="en-US" sz="2000"/>
          </a:p>
          <a:p>
            <a:pPr marL="742950" lvl="1" indent="-285750">
              <a:spcBef>
                <a:spcPct val="20000"/>
              </a:spcBef>
              <a:buNone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</a:pPr>
            <a:endParaRPr lang="en-US" sz="2000"/>
          </a:p>
          <a:p>
            <a:pPr marL="742950" lvl="1" indent="-285750">
              <a:spcBef>
                <a:spcPct val="20000"/>
              </a:spcBef>
              <a:buNone/>
              <a:tabLst>
                <a:tab pos="457200" algn="l"/>
                <a:tab pos="984250" algn="l"/>
                <a:tab pos="1898650" algn="l"/>
                <a:tab pos="2813050" algn="l"/>
                <a:tab pos="3727450" algn="l"/>
                <a:tab pos="4641850" algn="l"/>
                <a:tab pos="5556250" algn="l"/>
                <a:tab pos="6470650" algn="l"/>
                <a:tab pos="7385050" algn="l"/>
                <a:tab pos="8299450" algn="l"/>
                <a:tab pos="9213850" algn="l"/>
                <a:tab pos="10128250" algn="l"/>
              </a:tabLst>
            </a:pPr>
            <a:endParaRPr/>
          </a:p>
        </p:txBody>
      </p:sp>
      <p:grpSp>
        <p:nvGrpSpPr>
          <p:cNvPr id="333" name="Group 53"/>
          <p:cNvGrpSpPr/>
          <p:nvPr/>
        </p:nvGrpSpPr>
        <p:grpSpPr>
          <a:xfrm>
            <a:off x="2133600" y="3167062"/>
            <a:ext cx="4876800" cy="566737"/>
            <a:chOff x="2133600" y="3167513"/>
            <a:chExt cx="4876800" cy="566287"/>
          </a:xfrm>
        </p:grpSpPr>
        <p:sp>
          <p:nvSpPr>
            <p:cNvPr id="334" name="Rectangle 3"/>
            <p:cNvSpPr>
              <a:spLocks noChangeShapeType="true"/>
            </p:cNvSpPr>
            <p:nvPr/>
          </p:nvSpPr>
          <p:spPr>
            <a:xfrm>
              <a:off x="3352800" y="3403862"/>
              <a:ext cx="304800" cy="304558"/>
            </a:xfrm>
            <a:prstGeom prst="rect">
              <a:avLst/>
            </a:prstGeom>
            <a:solidFill>
              <a:srgbClr val="BFBFB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0" indent="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457200" indent="4572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2pPr>
              <a:lvl3pPr marL="914400" indent="9144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3pPr>
              <a:lvl4pPr marL="1371600" indent="13716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4pPr>
              <a:lvl5pPr marL="1828800" indent="18288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lvl="0"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latin typeface="Calibri"/>
                  <a:ea typeface="宋体" charset="-122"/>
                </a:rPr>
                <a:t>4</a:t>
              </a:r>
              <a:endParaRPr/>
            </a:p>
          </p:txBody>
        </p:sp>
        <p:sp>
          <p:nvSpPr>
            <p:cNvPr id="335" name="Rectangle 4"/>
            <p:cNvSpPr>
              <a:spLocks noChangeShapeType="true"/>
            </p:cNvSpPr>
            <p:nvPr/>
          </p:nvSpPr>
          <p:spPr>
            <a:xfrm>
              <a:off x="3657600" y="3403862"/>
              <a:ext cx="304800" cy="304558"/>
            </a:xfrm>
            <a:prstGeom prst="rect">
              <a:avLst/>
            </a:prstGeom>
            <a:solidFill>
              <a:srgbClr val="BFBFB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36" name="Rectangle 5"/>
            <p:cNvSpPr>
              <a:spLocks noChangeShapeType="true"/>
            </p:cNvSpPr>
            <p:nvPr/>
          </p:nvSpPr>
          <p:spPr>
            <a:xfrm>
              <a:off x="3962400" y="3403862"/>
              <a:ext cx="304800" cy="304558"/>
            </a:xfrm>
            <a:prstGeom prst="rect">
              <a:avLst/>
            </a:prstGeom>
            <a:solidFill>
              <a:srgbClr val="BFBFB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37" name="Rectangle 6"/>
            <p:cNvSpPr>
              <a:spLocks noChangeShapeType="true"/>
            </p:cNvSpPr>
            <p:nvPr/>
          </p:nvSpPr>
          <p:spPr>
            <a:xfrm>
              <a:off x="4267200" y="3403862"/>
              <a:ext cx="304800" cy="304558"/>
            </a:xfrm>
            <a:prstGeom prst="rect">
              <a:avLst/>
            </a:prstGeom>
            <a:solidFill>
              <a:srgbClr val="BFBFB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38" name="Rectangle 7"/>
            <p:cNvSpPr>
              <a:spLocks noChangeShapeType="true"/>
            </p:cNvSpPr>
            <p:nvPr/>
          </p:nvSpPr>
          <p:spPr>
            <a:xfrm>
              <a:off x="4876800" y="3404351"/>
              <a:ext cx="3048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39" name="Rectangle 8"/>
            <p:cNvSpPr>
              <a:spLocks noChangeShapeType="true"/>
            </p:cNvSpPr>
            <p:nvPr/>
          </p:nvSpPr>
          <p:spPr>
            <a:xfrm>
              <a:off x="5181600" y="3404351"/>
              <a:ext cx="3048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40" name="Rectangle 9"/>
            <p:cNvSpPr>
              <a:spLocks noChangeShapeType="true"/>
            </p:cNvSpPr>
            <p:nvPr/>
          </p:nvSpPr>
          <p:spPr>
            <a:xfrm>
              <a:off x="5486400" y="3404351"/>
              <a:ext cx="3048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41" name="Rectangle 10"/>
            <p:cNvSpPr>
              <a:spLocks noChangeShapeType="true"/>
            </p:cNvSpPr>
            <p:nvPr/>
          </p:nvSpPr>
          <p:spPr>
            <a:xfrm>
              <a:off x="5791200" y="34043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42" name="Rectangle 11"/>
            <p:cNvSpPr>
              <a:spLocks noChangeShapeType="true"/>
            </p:cNvSpPr>
            <p:nvPr/>
          </p:nvSpPr>
          <p:spPr>
            <a:xfrm>
              <a:off x="6096000" y="34043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43" name="Rectangle 12"/>
            <p:cNvSpPr>
              <a:spLocks noChangeShapeType="true"/>
            </p:cNvSpPr>
            <p:nvPr/>
          </p:nvSpPr>
          <p:spPr>
            <a:xfrm>
              <a:off x="6400800" y="3404351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2</a:t>
              </a:r>
              <a:endParaRPr/>
            </a:p>
          </p:txBody>
        </p:sp>
        <p:sp>
          <p:nvSpPr>
            <p:cNvPr id="344" name="Rectangle 13"/>
            <p:cNvSpPr>
              <a:spLocks noChangeShapeType="true"/>
            </p:cNvSpPr>
            <p:nvPr/>
          </p:nvSpPr>
          <p:spPr>
            <a:xfrm>
              <a:off x="6705600" y="3404351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45" name="Rectangle 14"/>
            <p:cNvSpPr>
              <a:spLocks noChangeShapeType="true"/>
            </p:cNvSpPr>
            <p:nvPr/>
          </p:nvSpPr>
          <p:spPr>
            <a:xfrm>
              <a:off x="4572000" y="3404351"/>
              <a:ext cx="3048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4</a:t>
              </a:r>
              <a:endParaRPr/>
            </a:p>
          </p:txBody>
        </p:sp>
        <p:sp>
          <p:nvSpPr>
            <p:cNvPr id="346" name="Freeform 15"/>
            <p:cNvSpPr>
              <a:spLocks noChangeShapeType="true"/>
            </p:cNvSpPr>
            <p:nvPr/>
          </p:nvSpPr>
          <p:spPr>
            <a:xfrm>
              <a:off x="3505200" y="3167513"/>
              <a:ext cx="1219200" cy="228600"/>
            </a:xfrm>
            <a:custGeom>
              <a:avLst/>
              <a:gdLst>
                <a:gd name="gd0" fmla="val 65536"/>
                <a:gd name="gd1" fmla="val 0"/>
                <a:gd name="gd2" fmla="val 144"/>
                <a:gd name="gd3" fmla="val 384"/>
                <a:gd name="gd4" fmla="val 0"/>
                <a:gd name="gd5" fmla="val 768"/>
                <a:gd name="gd6" fmla="val 144"/>
                <a:gd name="gd7" fmla="*/ w 0 768"/>
                <a:gd name="gd8" fmla="*/ h 0 144"/>
                <a:gd name="gd9" fmla="*/ w 21600 768"/>
                <a:gd name="gd10" fmla="*/ h 21600 144"/>
              </a:gdLst>
              <a:ahLst/>
              <a:cxnLst/>
              <a:rect l="gd7" t="gd8" r="gd9" b="gd10"/>
              <a:pathLst>
                <a:path w="768" h="144">
                  <a:moveTo>
                    <a:pt x="gd1" y="gd2"/>
                  </a:moveTo>
                  <a:cubicBezTo>
                    <a:pt x="128" y="72"/>
                    <a:pt x="256" y="0"/>
                    <a:pt x="384" y="0"/>
                  </a:cubicBezTo>
                  <a:cubicBezTo>
                    <a:pt x="512" y="0"/>
                    <a:pt x="640" y="72"/>
                    <a:pt x="768" y="144"/>
                  </a:cubicBezTo>
                </a:path>
                <a:path w="768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47" name="Text Box 16"/>
            <p:cNvSpPr txBox="true">
              <a:spLocks noChangeShapeType="true"/>
            </p:cNvSpPr>
            <p:nvPr/>
          </p:nvSpPr>
          <p:spPr>
            <a:xfrm>
              <a:off x="5776913" y="3398001"/>
              <a:ext cx="285954" cy="3357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2</a:t>
              </a:r>
              <a:endParaRPr/>
            </a:p>
          </p:txBody>
        </p:sp>
        <p:sp>
          <p:nvSpPr>
            <p:cNvPr id="348" name="Freeform 17"/>
            <p:cNvSpPr>
              <a:spLocks noChangeShapeType="true"/>
            </p:cNvSpPr>
            <p:nvPr/>
          </p:nvSpPr>
          <p:spPr>
            <a:xfrm>
              <a:off x="4648200" y="3167513"/>
              <a:ext cx="1295400" cy="228600"/>
            </a:xfrm>
            <a:custGeom>
              <a:avLst/>
              <a:gdLst>
                <a:gd name="gd0" fmla="val 65536"/>
                <a:gd name="gd1" fmla="val 0"/>
                <a:gd name="gd2" fmla="val 144"/>
                <a:gd name="gd3" fmla="val 432"/>
                <a:gd name="gd4" fmla="val 0"/>
                <a:gd name="gd5" fmla="val 816"/>
                <a:gd name="gd6" fmla="val 144"/>
                <a:gd name="gd7" fmla="*/ w 0 816"/>
                <a:gd name="gd8" fmla="*/ h 0 144"/>
                <a:gd name="gd9" fmla="*/ w 21600 816"/>
                <a:gd name="gd10" fmla="*/ h 21600 144"/>
              </a:gdLst>
              <a:ahLst/>
              <a:cxnLst/>
              <a:rect l="gd7" t="gd8" r="gd9" b="gd10"/>
              <a:pathLst>
                <a:path w="816" h="144">
                  <a:moveTo>
                    <a:pt x="gd1" y="gd2"/>
                  </a:moveTo>
                  <a:cubicBezTo>
                    <a:pt x="148" y="72"/>
                    <a:pt x="296" y="0"/>
                    <a:pt x="432" y="0"/>
                  </a:cubicBezTo>
                  <a:cubicBezTo>
                    <a:pt x="568" y="0"/>
                    <a:pt x="692" y="72"/>
                    <a:pt x="816" y="144"/>
                  </a:cubicBezTo>
                </a:path>
                <a:path w="816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49" name="Freeform 18"/>
            <p:cNvSpPr>
              <a:spLocks noChangeShapeType="true"/>
            </p:cNvSpPr>
            <p:nvPr/>
          </p:nvSpPr>
          <p:spPr>
            <a:xfrm>
              <a:off x="5943600" y="3243713"/>
              <a:ext cx="609600" cy="152400"/>
            </a:xfrm>
            <a:custGeom>
              <a:avLst/>
              <a:gdLst>
                <a:gd name="gd0" fmla="val 65536"/>
                <a:gd name="gd1" fmla="val 0"/>
                <a:gd name="gd2" fmla="val 96"/>
                <a:gd name="gd3" fmla="val 192"/>
                <a:gd name="gd4" fmla="val 0"/>
                <a:gd name="gd5" fmla="val 384"/>
                <a:gd name="gd6" fmla="val 96"/>
                <a:gd name="gd7" fmla="*/ w 0 384"/>
                <a:gd name="gd8" fmla="*/ h 0 96"/>
                <a:gd name="gd9" fmla="*/ w 21600 384"/>
                <a:gd name="gd10" fmla="*/ h 21600 96"/>
              </a:gdLst>
              <a:ahLst/>
              <a:cxnLst/>
              <a:rect l="gd7" t="gd8" r="gd9" b="gd10"/>
              <a:pathLst>
                <a:path w="384" h="96">
                  <a:moveTo>
                    <a:pt x="gd1" y="gd2"/>
                  </a:moveTo>
                  <a:cubicBezTo>
                    <a:pt x="64" y="48"/>
                    <a:pt x="128" y="0"/>
                    <a:pt x="192" y="0"/>
                  </a:cubicBezTo>
                  <a:cubicBezTo>
                    <a:pt x="256" y="0"/>
                    <a:pt x="320" y="48"/>
                    <a:pt x="384" y="96"/>
                  </a:cubicBezTo>
                </a:path>
                <a:path w="384" h="96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50" name="Rectangle 35"/>
            <p:cNvSpPr>
              <a:spLocks noChangeShapeType="true"/>
            </p:cNvSpPr>
            <p:nvPr/>
          </p:nvSpPr>
          <p:spPr>
            <a:xfrm>
              <a:off x="2133600" y="34043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4</a:t>
              </a:r>
              <a:endParaRPr/>
            </a:p>
          </p:txBody>
        </p:sp>
        <p:sp>
          <p:nvSpPr>
            <p:cNvPr id="351" name="Rectangle 36"/>
            <p:cNvSpPr>
              <a:spLocks noChangeShapeType="true"/>
            </p:cNvSpPr>
            <p:nvPr/>
          </p:nvSpPr>
          <p:spPr>
            <a:xfrm>
              <a:off x="2438400" y="34043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52" name="Rectangle 37"/>
            <p:cNvSpPr>
              <a:spLocks noChangeShapeType="true"/>
            </p:cNvSpPr>
            <p:nvPr/>
          </p:nvSpPr>
          <p:spPr>
            <a:xfrm>
              <a:off x="2743200" y="34043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53" name="Rectangle 38"/>
            <p:cNvSpPr>
              <a:spLocks noChangeShapeType="true"/>
            </p:cNvSpPr>
            <p:nvPr/>
          </p:nvSpPr>
          <p:spPr>
            <a:xfrm>
              <a:off x="3048000" y="34043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54" name="Freeform 39"/>
            <p:cNvSpPr>
              <a:spLocks noChangeShapeType="true"/>
            </p:cNvSpPr>
            <p:nvPr/>
          </p:nvSpPr>
          <p:spPr>
            <a:xfrm>
              <a:off x="2286000" y="3167513"/>
              <a:ext cx="1219200" cy="228600"/>
            </a:xfrm>
            <a:custGeom>
              <a:avLst/>
              <a:gdLst>
                <a:gd name="gd0" fmla="val 65536"/>
                <a:gd name="gd1" fmla="val 0"/>
                <a:gd name="gd2" fmla="val 144"/>
                <a:gd name="gd3" fmla="val 384"/>
                <a:gd name="gd4" fmla="val 0"/>
                <a:gd name="gd5" fmla="val 768"/>
                <a:gd name="gd6" fmla="val 144"/>
                <a:gd name="gd7" fmla="*/ w 0 768"/>
                <a:gd name="gd8" fmla="*/ h 0 144"/>
                <a:gd name="gd9" fmla="*/ w 21600 768"/>
                <a:gd name="gd10" fmla="*/ h 21600 144"/>
              </a:gdLst>
              <a:ahLst/>
              <a:cxnLst/>
              <a:rect l="gd7" t="gd8" r="gd9" b="gd10"/>
              <a:pathLst>
                <a:path w="768" h="144">
                  <a:moveTo>
                    <a:pt x="gd1" y="gd2"/>
                  </a:moveTo>
                  <a:cubicBezTo>
                    <a:pt x="128" y="72"/>
                    <a:pt x="256" y="0"/>
                    <a:pt x="384" y="0"/>
                  </a:cubicBezTo>
                  <a:cubicBezTo>
                    <a:pt x="512" y="0"/>
                    <a:pt x="640" y="72"/>
                    <a:pt x="768" y="144"/>
                  </a:cubicBezTo>
                </a:path>
                <a:path w="768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grpSp>
        <p:nvGrpSpPr>
          <p:cNvPr id="355" name="Group 50"/>
          <p:cNvGrpSpPr/>
          <p:nvPr/>
        </p:nvGrpSpPr>
        <p:grpSpPr>
          <a:xfrm>
            <a:off x="825500" y="3706812"/>
            <a:ext cx="6184900" cy="1017587"/>
            <a:chOff x="825500" y="3707564"/>
            <a:chExt cx="6184900" cy="1016836"/>
          </a:xfrm>
        </p:grpSpPr>
        <p:sp>
          <p:nvSpPr>
            <p:cNvPr id="356" name="Text Box 19"/>
            <p:cNvSpPr txBox="true">
              <a:spLocks noChangeShapeType="true"/>
            </p:cNvSpPr>
            <p:nvPr/>
          </p:nvSpPr>
          <p:spPr>
            <a:xfrm>
              <a:off x="825500" y="3863139"/>
              <a:ext cx="1045777" cy="3259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>
                <a:lnSpc>
                  <a:spcPct val="94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ourier New"/>
                </a:rPr>
                <a:t>free(p)</a:t>
              </a:r>
              <a:endParaRPr/>
            </a:p>
          </p:txBody>
        </p:sp>
        <p:sp>
          <p:nvSpPr>
            <p:cNvPr id="357" name="Text Box 20"/>
            <p:cNvSpPr txBox="true">
              <a:spLocks noChangeShapeType="true"/>
            </p:cNvSpPr>
            <p:nvPr/>
          </p:nvSpPr>
          <p:spPr>
            <a:xfrm>
              <a:off x="4573588" y="3785351"/>
              <a:ext cx="305190" cy="3296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>
                <a:lnSpc>
                  <a:spcPct val="94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ourier New"/>
                </a:rPr>
                <a:t>p</a:t>
              </a:r>
              <a:endParaRPr/>
            </a:p>
          </p:txBody>
        </p:sp>
        <p:sp>
          <p:nvSpPr>
            <p:cNvPr id="358" name="Line 21"/>
            <p:cNvSpPr>
              <a:spLocks noChangeShapeType="true"/>
            </p:cNvSpPr>
            <p:nvPr/>
          </p:nvSpPr>
          <p:spPr>
            <a:xfrm flipV="true">
              <a:off x="4724400" y="3707564"/>
              <a:ext cx="1588" cy="155575"/>
            </a:xfrm>
            <a:prstGeom prst="line">
              <a:avLst/>
            </a:prstGeom>
            <a:noFill/>
            <a:ln w="25560">
              <a:solidFill>
                <a:srgbClr val="000066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359" name="Rectangle 22"/>
            <p:cNvSpPr>
              <a:spLocks noChangeShapeType="true"/>
            </p:cNvSpPr>
            <p:nvPr/>
          </p:nvSpPr>
          <p:spPr>
            <a:xfrm>
              <a:off x="2133600" y="43949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4</a:t>
              </a:r>
              <a:endParaRPr/>
            </a:p>
          </p:txBody>
        </p:sp>
        <p:sp>
          <p:nvSpPr>
            <p:cNvPr id="360" name="Rectangle 23"/>
            <p:cNvSpPr>
              <a:spLocks noChangeShapeType="true"/>
            </p:cNvSpPr>
            <p:nvPr/>
          </p:nvSpPr>
          <p:spPr>
            <a:xfrm>
              <a:off x="2438400" y="43949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61" name="Rectangle 24"/>
            <p:cNvSpPr>
              <a:spLocks noChangeShapeType="true"/>
            </p:cNvSpPr>
            <p:nvPr/>
          </p:nvSpPr>
          <p:spPr>
            <a:xfrm>
              <a:off x="2743200" y="43949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62" name="Rectangle 25"/>
            <p:cNvSpPr>
              <a:spLocks noChangeShapeType="true"/>
            </p:cNvSpPr>
            <p:nvPr/>
          </p:nvSpPr>
          <p:spPr>
            <a:xfrm>
              <a:off x="3048000" y="43949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63" name="Rectangle 26"/>
            <p:cNvSpPr>
              <a:spLocks noChangeShapeType="true"/>
            </p:cNvSpPr>
            <p:nvPr/>
          </p:nvSpPr>
          <p:spPr>
            <a:xfrm>
              <a:off x="3352800" y="4394444"/>
              <a:ext cx="304800" cy="304575"/>
            </a:xfrm>
            <a:prstGeom prst="rect">
              <a:avLst/>
            </a:prstGeom>
            <a:solidFill>
              <a:srgbClr val="BFBFB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0" indent="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457200" indent="4572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2pPr>
              <a:lvl3pPr marL="914400" indent="9144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3pPr>
              <a:lvl4pPr marL="1371600" indent="13716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4pPr>
              <a:lvl5pPr marL="1828800" indent="18288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lvl="0"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latin typeface="Calibri"/>
                  <a:ea typeface="宋体" charset="-122"/>
                </a:rPr>
                <a:t>4</a:t>
              </a:r>
              <a:endParaRPr/>
            </a:p>
          </p:txBody>
        </p:sp>
        <p:sp>
          <p:nvSpPr>
            <p:cNvPr id="364" name="Rectangle 27"/>
            <p:cNvSpPr>
              <a:spLocks noChangeShapeType="true"/>
            </p:cNvSpPr>
            <p:nvPr/>
          </p:nvSpPr>
          <p:spPr>
            <a:xfrm>
              <a:off x="3657600" y="4394444"/>
              <a:ext cx="304800" cy="304575"/>
            </a:xfrm>
            <a:prstGeom prst="rect">
              <a:avLst/>
            </a:prstGeom>
            <a:solidFill>
              <a:srgbClr val="BFBFB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65" name="Rectangle 28"/>
            <p:cNvSpPr>
              <a:spLocks noChangeShapeType="true"/>
            </p:cNvSpPr>
            <p:nvPr/>
          </p:nvSpPr>
          <p:spPr>
            <a:xfrm>
              <a:off x="3962400" y="4394444"/>
              <a:ext cx="304800" cy="304575"/>
            </a:xfrm>
            <a:prstGeom prst="rect">
              <a:avLst/>
            </a:prstGeom>
            <a:solidFill>
              <a:srgbClr val="BFBFB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66" name="Rectangle 29"/>
            <p:cNvSpPr>
              <a:spLocks noChangeShapeType="true"/>
            </p:cNvSpPr>
            <p:nvPr/>
          </p:nvSpPr>
          <p:spPr>
            <a:xfrm>
              <a:off x="4267200" y="4394444"/>
              <a:ext cx="304800" cy="304575"/>
            </a:xfrm>
            <a:prstGeom prst="rect">
              <a:avLst/>
            </a:prstGeom>
            <a:solidFill>
              <a:srgbClr val="BFBFBF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67" name="Rectangle 30"/>
            <p:cNvSpPr>
              <a:spLocks noChangeShapeType="true"/>
            </p:cNvSpPr>
            <p:nvPr/>
          </p:nvSpPr>
          <p:spPr>
            <a:xfrm>
              <a:off x="6400800" y="4394951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2</a:t>
              </a:r>
              <a:endParaRPr/>
            </a:p>
          </p:txBody>
        </p:sp>
        <p:sp>
          <p:nvSpPr>
            <p:cNvPr id="368" name="Rectangle 31"/>
            <p:cNvSpPr>
              <a:spLocks noChangeShapeType="true"/>
            </p:cNvSpPr>
            <p:nvPr/>
          </p:nvSpPr>
          <p:spPr>
            <a:xfrm>
              <a:off x="6705600" y="4394951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69" name="Freeform 32"/>
            <p:cNvSpPr>
              <a:spLocks noChangeShapeType="true"/>
            </p:cNvSpPr>
            <p:nvPr/>
          </p:nvSpPr>
          <p:spPr>
            <a:xfrm>
              <a:off x="3505200" y="4158113"/>
              <a:ext cx="1219200" cy="228600"/>
            </a:xfrm>
            <a:custGeom>
              <a:avLst/>
              <a:gdLst>
                <a:gd name="gd0" fmla="val 65536"/>
                <a:gd name="gd1" fmla="val 0"/>
                <a:gd name="gd2" fmla="val 144"/>
                <a:gd name="gd3" fmla="val 384"/>
                <a:gd name="gd4" fmla="val 0"/>
                <a:gd name="gd5" fmla="val 768"/>
                <a:gd name="gd6" fmla="val 144"/>
                <a:gd name="gd7" fmla="*/ w 0 768"/>
                <a:gd name="gd8" fmla="*/ h 0 144"/>
                <a:gd name="gd9" fmla="*/ w 21600 768"/>
                <a:gd name="gd10" fmla="*/ h 21600 144"/>
              </a:gdLst>
              <a:ahLst/>
              <a:cxnLst/>
              <a:rect l="gd7" t="gd8" r="gd9" b="gd10"/>
              <a:pathLst>
                <a:path w="768" h="144">
                  <a:moveTo>
                    <a:pt x="gd1" y="gd2"/>
                  </a:moveTo>
                  <a:cubicBezTo>
                    <a:pt x="128" y="72"/>
                    <a:pt x="256" y="0"/>
                    <a:pt x="384" y="0"/>
                  </a:cubicBezTo>
                  <a:cubicBezTo>
                    <a:pt x="512" y="0"/>
                    <a:pt x="640" y="72"/>
                    <a:pt x="768" y="144"/>
                  </a:cubicBezTo>
                </a:path>
                <a:path w="768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70" name="Freeform 33"/>
            <p:cNvSpPr>
              <a:spLocks noChangeShapeType="true"/>
            </p:cNvSpPr>
            <p:nvPr/>
          </p:nvSpPr>
          <p:spPr>
            <a:xfrm>
              <a:off x="2286000" y="4158113"/>
              <a:ext cx="1219200" cy="228600"/>
            </a:xfrm>
            <a:custGeom>
              <a:avLst/>
              <a:gdLst>
                <a:gd name="gd0" fmla="val 65536"/>
                <a:gd name="gd1" fmla="val 0"/>
                <a:gd name="gd2" fmla="val 144"/>
                <a:gd name="gd3" fmla="val 384"/>
                <a:gd name="gd4" fmla="val 0"/>
                <a:gd name="gd5" fmla="val 768"/>
                <a:gd name="gd6" fmla="val 144"/>
                <a:gd name="gd7" fmla="*/ w 0 768"/>
                <a:gd name="gd8" fmla="*/ h 0 144"/>
                <a:gd name="gd9" fmla="*/ w 21600 768"/>
                <a:gd name="gd10" fmla="*/ h 21600 144"/>
              </a:gdLst>
              <a:ahLst/>
              <a:cxnLst/>
              <a:rect l="gd7" t="gd8" r="gd9" b="gd10"/>
              <a:pathLst>
                <a:path w="768" h="144">
                  <a:moveTo>
                    <a:pt x="gd1" y="gd2"/>
                  </a:moveTo>
                  <a:cubicBezTo>
                    <a:pt x="128" y="72"/>
                    <a:pt x="256" y="0"/>
                    <a:pt x="384" y="0"/>
                  </a:cubicBezTo>
                  <a:cubicBezTo>
                    <a:pt x="512" y="0"/>
                    <a:pt x="640" y="72"/>
                    <a:pt x="768" y="144"/>
                  </a:cubicBezTo>
                </a:path>
                <a:path w="768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71" name="Rectangle 40"/>
            <p:cNvSpPr>
              <a:spLocks noChangeShapeType="true"/>
            </p:cNvSpPr>
            <p:nvPr/>
          </p:nvSpPr>
          <p:spPr>
            <a:xfrm>
              <a:off x="4876800" y="43949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72" name="Rectangle 41"/>
            <p:cNvSpPr>
              <a:spLocks noChangeShapeType="true"/>
            </p:cNvSpPr>
            <p:nvPr/>
          </p:nvSpPr>
          <p:spPr>
            <a:xfrm>
              <a:off x="5181600" y="43949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73" name="Rectangle 42"/>
            <p:cNvSpPr>
              <a:spLocks noChangeShapeType="true"/>
            </p:cNvSpPr>
            <p:nvPr/>
          </p:nvSpPr>
          <p:spPr>
            <a:xfrm>
              <a:off x="5486400" y="43949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74" name="Rectangle 43"/>
            <p:cNvSpPr>
              <a:spLocks noChangeShapeType="true"/>
            </p:cNvSpPr>
            <p:nvPr/>
          </p:nvSpPr>
          <p:spPr>
            <a:xfrm>
              <a:off x="5791200" y="43949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75" name="Rectangle 44"/>
            <p:cNvSpPr>
              <a:spLocks noChangeShapeType="true"/>
            </p:cNvSpPr>
            <p:nvPr/>
          </p:nvSpPr>
          <p:spPr>
            <a:xfrm>
              <a:off x="6096000" y="43949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76" name="Rectangle 45"/>
            <p:cNvSpPr>
              <a:spLocks noChangeShapeType="true"/>
            </p:cNvSpPr>
            <p:nvPr/>
          </p:nvSpPr>
          <p:spPr>
            <a:xfrm>
              <a:off x="4572000" y="4394951"/>
              <a:ext cx="304800" cy="304800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4</a:t>
              </a:r>
              <a:endParaRPr/>
            </a:p>
          </p:txBody>
        </p:sp>
        <p:sp>
          <p:nvSpPr>
            <p:cNvPr id="377" name="Text Box 46"/>
            <p:cNvSpPr txBox="true">
              <a:spLocks noChangeShapeType="true"/>
            </p:cNvSpPr>
            <p:nvPr/>
          </p:nvSpPr>
          <p:spPr>
            <a:xfrm>
              <a:off x="5776913" y="4388601"/>
              <a:ext cx="285954" cy="3357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2</a:t>
              </a:r>
              <a:endParaRPr/>
            </a:p>
          </p:txBody>
        </p:sp>
        <p:sp>
          <p:nvSpPr>
            <p:cNvPr id="378" name="Freeform 47"/>
            <p:cNvSpPr>
              <a:spLocks noChangeShapeType="true"/>
            </p:cNvSpPr>
            <p:nvPr/>
          </p:nvSpPr>
          <p:spPr>
            <a:xfrm>
              <a:off x="4648200" y="4158113"/>
              <a:ext cx="1295400" cy="228600"/>
            </a:xfrm>
            <a:custGeom>
              <a:avLst/>
              <a:gdLst>
                <a:gd name="gd0" fmla="val 65536"/>
                <a:gd name="gd1" fmla="val 0"/>
                <a:gd name="gd2" fmla="val 144"/>
                <a:gd name="gd3" fmla="val 432"/>
                <a:gd name="gd4" fmla="val 0"/>
                <a:gd name="gd5" fmla="val 816"/>
                <a:gd name="gd6" fmla="val 144"/>
                <a:gd name="gd7" fmla="*/ w 0 816"/>
                <a:gd name="gd8" fmla="*/ h 0 144"/>
                <a:gd name="gd9" fmla="*/ w 21600 816"/>
                <a:gd name="gd10" fmla="*/ h 21600 144"/>
              </a:gdLst>
              <a:ahLst/>
              <a:cxnLst/>
              <a:rect l="gd7" t="gd8" r="gd9" b="gd10"/>
              <a:pathLst>
                <a:path w="816" h="144">
                  <a:moveTo>
                    <a:pt x="gd1" y="gd2"/>
                  </a:moveTo>
                  <a:cubicBezTo>
                    <a:pt x="148" y="72"/>
                    <a:pt x="296" y="0"/>
                    <a:pt x="432" y="0"/>
                  </a:cubicBezTo>
                  <a:cubicBezTo>
                    <a:pt x="568" y="0"/>
                    <a:pt x="692" y="72"/>
                    <a:pt x="816" y="144"/>
                  </a:cubicBezTo>
                </a:path>
                <a:path w="816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379" name="Freeform 48"/>
            <p:cNvSpPr>
              <a:spLocks noChangeShapeType="true"/>
            </p:cNvSpPr>
            <p:nvPr/>
          </p:nvSpPr>
          <p:spPr>
            <a:xfrm>
              <a:off x="5943600" y="4234313"/>
              <a:ext cx="609600" cy="152400"/>
            </a:xfrm>
            <a:custGeom>
              <a:avLst/>
              <a:gdLst>
                <a:gd name="gd0" fmla="val 65536"/>
                <a:gd name="gd1" fmla="val 0"/>
                <a:gd name="gd2" fmla="val 96"/>
                <a:gd name="gd3" fmla="val 192"/>
                <a:gd name="gd4" fmla="val 0"/>
                <a:gd name="gd5" fmla="val 384"/>
                <a:gd name="gd6" fmla="val 96"/>
                <a:gd name="gd7" fmla="*/ w 0 384"/>
                <a:gd name="gd8" fmla="*/ h 0 96"/>
                <a:gd name="gd9" fmla="*/ w 21600 384"/>
                <a:gd name="gd10" fmla="*/ h 21600 96"/>
              </a:gdLst>
              <a:ahLst/>
              <a:cxnLst/>
              <a:rect l="gd7" t="gd8" r="gd9" b="gd10"/>
              <a:pathLst>
                <a:path w="384" h="96">
                  <a:moveTo>
                    <a:pt x="gd1" y="gd2"/>
                  </a:moveTo>
                  <a:cubicBezTo>
                    <a:pt x="64" y="48"/>
                    <a:pt x="128" y="0"/>
                    <a:pt x="192" y="0"/>
                  </a:cubicBezTo>
                  <a:cubicBezTo>
                    <a:pt x="256" y="0"/>
                    <a:pt x="320" y="48"/>
                    <a:pt x="384" y="96"/>
                  </a:cubicBezTo>
                </a:path>
                <a:path w="384" h="96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grpSp>
        <p:nvGrpSpPr>
          <p:cNvPr id="380" name="Group 51"/>
          <p:cNvGrpSpPr/>
          <p:nvPr/>
        </p:nvGrpSpPr>
        <p:grpSpPr>
          <a:xfrm>
            <a:off x="841375" y="4875212"/>
            <a:ext cx="2193925" cy="458787"/>
            <a:chOff x="841375" y="4875668"/>
            <a:chExt cx="2194263" cy="458332"/>
          </a:xfrm>
        </p:grpSpPr>
        <p:sp>
          <p:nvSpPr>
            <p:cNvPr id="381" name="Text Box 49"/>
            <p:cNvSpPr txBox="true">
              <a:spLocks noChangeShapeType="true"/>
            </p:cNvSpPr>
            <p:nvPr/>
          </p:nvSpPr>
          <p:spPr>
            <a:xfrm>
              <a:off x="841375" y="4967828"/>
              <a:ext cx="1292639" cy="3259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>
                <a:lnSpc>
                  <a:spcPct val="94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ourier New"/>
                </a:rPr>
                <a:t>malloc(5)</a:t>
              </a:r>
              <a:endParaRPr/>
            </a:p>
          </p:txBody>
        </p:sp>
        <p:sp>
          <p:nvSpPr>
            <p:cNvPr id="382" name="Text Box 50"/>
            <p:cNvSpPr txBox="true">
              <a:spLocks noChangeShapeType="true"/>
            </p:cNvSpPr>
            <p:nvPr/>
          </p:nvSpPr>
          <p:spPr>
            <a:xfrm>
              <a:off x="2092325" y="4875668"/>
              <a:ext cx="943313" cy="458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>
                <a:lnSpc>
                  <a:spcPct val="102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000" b="true" i="true" u="none">
                  <a:solidFill>
                    <a:srgbClr val="C00000"/>
                  </a:solidFill>
                  <a:latin typeface="Calibri"/>
                </a:rPr>
                <a:t>Oops!</a:t>
              </a:r>
              <a:endParaRPr/>
            </a:p>
          </p:txBody>
        </p:sp>
      </p:grpSp>
      <p:sp>
        <p:nvSpPr>
          <p:cNvPr id="383" name="TextBox 52"/>
          <p:cNvSpPr txBox="true">
            <a:spLocks noGrp="true" noChangeShapeType="true"/>
          </p:cNvSpPr>
          <p:nvPr/>
        </p:nvSpPr>
        <p:spPr>
          <a:xfrm rot="0" flipH="false" flipV="false">
            <a:off x="402975" y="5456419"/>
            <a:ext cx="8083550" cy="6985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1" indent="0">
              <a:buNone/>
            </a:pPr>
            <a:r>
              <a:rPr sz="2000" b="true" i="true" u="none">
                <a:solidFill>
                  <a:srgbClr val="C00000">
                    <a:alpha val="100000"/>
                  </a:srgbClr>
                </a:solidFill>
              </a:rPr>
              <a:t>There is enough free space, but the allocator won</a:t>
            </a:r>
            <a:r>
              <a:rPr sz="2000" b="true" i="true" u="none">
                <a:solidFill>
                  <a:srgbClr val="C00000">
                    <a:alpha val="100000"/>
                  </a:srgbClr>
                </a:solidFill>
              </a:rPr>
              <a:t>’</a:t>
            </a:r>
            <a:r>
              <a:rPr sz="2000" b="true" i="true" u="none">
                <a:solidFill>
                  <a:srgbClr val="C00000">
                    <a:alpha val="100000"/>
                  </a:srgbClr>
                </a:solidFill>
              </a:rPr>
              <a:t>t be able to find it</a:t>
            </a: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p="http://schemas.openxmlformats.org/presentationml/2006/main">
  <p:cSld>
    <p:spTree>
      <p:nvGrpSpPr>
        <p:cNvPr id="3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04800" y="457200"/>
            <a:ext cx="67691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/>
              <a:t>Implicit List: Coalescing（合并）</a:t>
            </a:r>
            <a:endParaRPr/>
          </a:p>
        </p:txBody>
      </p:sp>
      <p:sp>
        <p:nvSpPr>
          <p:cNvPr id="386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19087" y="1371600"/>
            <a:ext cx="8307387" cy="54864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3000"/>
              </a:lnSpc>
              <a:spcBef>
                <a:spcPts val="175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sz="2400"/>
              <a:t>Merge</a:t>
            </a:r>
            <a:r>
              <a:rPr sz="2400"/>
              <a:t> </a:t>
            </a: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(coalesce) </a:t>
            </a:r>
            <a:r>
              <a:rPr sz="2400"/>
              <a:t>with next/previous blocks, if they are free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75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Coalescing with next block immediately or later</a:t>
            </a:r>
            <a:endParaRPr/>
          </a:p>
          <a:p>
            <a:pPr marL="1144587" lvl="2" indent="-236537">
              <a:lnSpc>
                <a:spcPct val="91000"/>
              </a:lnSpc>
              <a:spcBef>
                <a:spcPct val="2000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false" i="false" u="none">
                <a:latin typeface="Courier New"/>
                <a:ea typeface="宋体"/>
              </a:rPr>
              <a:t>   </a:t>
            </a:r>
            <a:endParaRPr/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000"/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000"/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000"/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000"/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  <a:p>
            <a:pPr marL="742950" lvl="1" indent="-285750">
              <a:lnSpc>
                <a:spcPct val="88000"/>
              </a:lnSpc>
              <a:spcBef>
                <a:spcPts val="75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000"/>
          </a:p>
          <a:p>
            <a:pPr marL="742950" lvl="1" indent="-285750">
              <a:lnSpc>
                <a:spcPct val="88000"/>
              </a:lnSpc>
              <a:spcBef>
                <a:spcPts val="75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000"/>
          </a:p>
          <a:p>
            <a:pPr marL="742950" lvl="1" indent="-285750">
              <a:lnSpc>
                <a:spcPct val="88000"/>
              </a:lnSpc>
              <a:spcBef>
                <a:spcPts val="75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000"/>
          </a:p>
          <a:p>
            <a:pPr marL="742950" lvl="1" indent="-285750">
              <a:lnSpc>
                <a:spcPct val="88000"/>
              </a:lnSpc>
              <a:spcBef>
                <a:spcPts val="75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  <a:p>
            <a:pPr marL="742950" lvl="1" indent="-285750">
              <a:lnSpc>
                <a:spcPct val="88000"/>
              </a:lnSpc>
              <a:spcBef>
                <a:spcPts val="75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sz="2000" b="false" i="false" u="none"/>
          </a:p>
          <a:p>
            <a:pPr marL="457200" lvl="1" indent="0">
              <a:lnSpc>
                <a:spcPct val="88000"/>
              </a:lnSpc>
              <a:spcBef>
                <a:spcPts val="75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true" i="false" u="none"/>
              <a:t>But how do we coalesce with </a:t>
            </a:r>
            <a:r>
              <a:rPr sz="2000" b="true" i="true" u="none"/>
              <a:t>previous</a:t>
            </a:r>
            <a:r>
              <a:rPr sz="2000" b="true" i="false" u="none"/>
              <a:t> block?</a:t>
            </a:r>
            <a:endParaRPr/>
          </a:p>
        </p:txBody>
      </p:sp>
      <p:sp>
        <p:nvSpPr>
          <p:cNvPr id="387" name="Rectangle 47"/>
          <p:cNvSpPr>
            <a:spLocks noGrp="true" noChangeShapeType="true"/>
          </p:cNvSpPr>
          <p:nvPr/>
        </p:nvSpPr>
        <p:spPr>
          <a:xfrm>
            <a:off x="1981200" y="2901950"/>
            <a:ext cx="6477000" cy="166370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88" name="Rectangle 48"/>
          <p:cNvSpPr>
            <a:spLocks noGrp="true" noChangeShapeType="true"/>
          </p:cNvSpPr>
          <p:nvPr/>
        </p:nvSpPr>
        <p:spPr>
          <a:xfrm>
            <a:off x="1074737" y="2901950"/>
            <a:ext cx="7535862" cy="354012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89" name="Text Box 49"/>
          <p:cNvSpPr txBox="true">
            <a:spLocks noGrp="true" noChangeShapeType="true"/>
          </p:cNvSpPr>
          <p:nvPr/>
        </p:nvSpPr>
        <p:spPr>
          <a:xfrm rot="0" flipH="false" flipV="false">
            <a:off x="867818" y="4710112"/>
            <a:ext cx="6353175" cy="14874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void free_block(ptr p) {</a:t>
            </a:r>
            <a:br>
              <a:rPr lang="en-GB" sz="1600" b="true" i="false" u="none">
                <a:latin typeface="Courier New"/>
              </a:rPr>
            </a:br>
            <a:r>
              <a:rPr lang="en-GB" sz="1600" b="true" i="false" u="none">
                <a:latin typeface="Courier New"/>
              </a:rPr>
              <a:t>    *p = *p &amp; -2;     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// clear allocated flag</a:t>
            </a:r>
            <a:br>
              <a:rPr lang="en-GB" sz="1600" b="true" i="false" u="none">
                <a:solidFill>
                  <a:srgbClr val="990000"/>
                </a:solidFill>
                <a:latin typeface="Courier New"/>
              </a:rPr>
            </a:br>
            <a:r>
              <a:rPr lang="en-GB" sz="1600" b="true" i="false" u="none">
                <a:latin typeface="Courier New"/>
              </a:rPr>
              <a:t>    next = p + *p;    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// find next block</a:t>
            </a:r>
            <a:br>
              <a:rPr lang="en-GB" sz="1600" b="true" i="false" u="none">
                <a:latin typeface="Courier New"/>
              </a:rPr>
            </a:br>
            <a:r>
              <a:rPr lang="en-GB" sz="1600" b="true" i="false" u="none">
                <a:latin typeface="Courier New"/>
              </a:rPr>
              <a:t>    if ((*next &amp; 1) == 0)</a:t>
            </a:r>
            <a:br>
              <a:rPr lang="en-GB" sz="1600" b="true" i="false" u="none">
                <a:latin typeface="Courier New"/>
              </a:rPr>
            </a:br>
            <a:r>
              <a:rPr lang="en-GB" sz="1600" b="true" i="false" u="none">
                <a:latin typeface="Courier New"/>
              </a:rPr>
              <a:t>      *p = *p + *next;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// add to this block if</a:t>
            </a:r>
            <a:br>
              <a:rPr lang="en-GB" sz="1600" b="true" i="false" u="none">
                <a:solidFill>
                  <a:srgbClr val="990000"/>
                </a:solidFill>
                <a:latin typeface="Courier New"/>
              </a:rPr>
            </a:br>
            <a:r>
              <a:rPr lang="en-GB" sz="1600" b="true" i="false" u="none">
                <a:latin typeface="Courier New"/>
              </a:rPr>
              <a:t>}                     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</a:rPr>
              <a:t>//    not allocated</a:t>
            </a:r>
            <a:endParaRPr/>
          </a:p>
        </p:txBody>
      </p:sp>
      <p:sp>
        <p:nvSpPr>
          <p:cNvPr id="390" name="Rectangle 3"/>
          <p:cNvSpPr>
            <a:spLocks noGrp="true" noChangeShapeType="true"/>
          </p:cNvSpPr>
          <p:nvPr/>
        </p:nvSpPr>
        <p:spPr>
          <a:xfrm>
            <a:off x="3581400" y="2717800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latin typeface="Calibri"/>
                <a:ea typeface="宋体" charset="-122"/>
              </a:rPr>
              <a:t>4</a:t>
            </a:r>
            <a:endParaRPr/>
          </a:p>
        </p:txBody>
      </p:sp>
      <p:sp>
        <p:nvSpPr>
          <p:cNvPr id="391" name="Rectangle 4"/>
          <p:cNvSpPr>
            <a:spLocks noGrp="true" noChangeShapeType="true"/>
          </p:cNvSpPr>
          <p:nvPr/>
        </p:nvSpPr>
        <p:spPr>
          <a:xfrm>
            <a:off x="3886200" y="2717800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92" name="Rectangle 5"/>
          <p:cNvSpPr>
            <a:spLocks noGrp="true" noChangeShapeType="true"/>
          </p:cNvSpPr>
          <p:nvPr/>
        </p:nvSpPr>
        <p:spPr>
          <a:xfrm>
            <a:off x="4191000" y="2717800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93" name="Rectangle 6"/>
          <p:cNvSpPr>
            <a:spLocks noGrp="true" noChangeShapeType="true"/>
          </p:cNvSpPr>
          <p:nvPr/>
        </p:nvSpPr>
        <p:spPr>
          <a:xfrm>
            <a:off x="4495800" y="2717800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94" name="Rectangle 7"/>
          <p:cNvSpPr>
            <a:spLocks noGrp="true" noChangeShapeType="true"/>
          </p:cNvSpPr>
          <p:nvPr/>
        </p:nvSpPr>
        <p:spPr>
          <a:xfrm>
            <a:off x="5105400" y="2717800"/>
            <a:ext cx="304800" cy="304800"/>
          </a:xfrm>
          <a:prstGeom prst="rect">
            <a:avLst/>
          </a:prstGeom>
          <a:solidFill>
            <a:srgbClr val="D5F1C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95" name="Rectangle 8"/>
          <p:cNvSpPr>
            <a:spLocks noGrp="true" noChangeShapeType="true"/>
          </p:cNvSpPr>
          <p:nvPr/>
        </p:nvSpPr>
        <p:spPr>
          <a:xfrm>
            <a:off x="5410200" y="2717800"/>
            <a:ext cx="304800" cy="304800"/>
          </a:xfrm>
          <a:prstGeom prst="rect">
            <a:avLst/>
          </a:prstGeom>
          <a:solidFill>
            <a:srgbClr val="D5F1C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96" name="Rectangle 9"/>
          <p:cNvSpPr>
            <a:spLocks noGrp="true" noChangeShapeType="true"/>
          </p:cNvSpPr>
          <p:nvPr/>
        </p:nvSpPr>
        <p:spPr>
          <a:xfrm>
            <a:off x="5715000" y="2717800"/>
            <a:ext cx="304800" cy="304800"/>
          </a:xfrm>
          <a:prstGeom prst="rect">
            <a:avLst/>
          </a:prstGeom>
          <a:solidFill>
            <a:srgbClr val="D5F1C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97" name="Rectangle 10"/>
          <p:cNvSpPr>
            <a:spLocks noGrp="true" noChangeShapeType="true"/>
          </p:cNvSpPr>
          <p:nvPr/>
        </p:nvSpPr>
        <p:spPr>
          <a:xfrm>
            <a:off x="6019800" y="27178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98" name="Rectangle 11"/>
          <p:cNvSpPr>
            <a:spLocks noGrp="true" noChangeShapeType="true"/>
          </p:cNvSpPr>
          <p:nvPr/>
        </p:nvSpPr>
        <p:spPr>
          <a:xfrm>
            <a:off x="6324600" y="27178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399" name="Rectangle 12"/>
          <p:cNvSpPr>
            <a:spLocks noGrp="true" noChangeShapeType="true"/>
          </p:cNvSpPr>
          <p:nvPr/>
        </p:nvSpPr>
        <p:spPr>
          <a:xfrm>
            <a:off x="6629400" y="2717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400" name="Rectangle 13"/>
          <p:cNvSpPr>
            <a:spLocks noGrp="true" noChangeShapeType="true"/>
          </p:cNvSpPr>
          <p:nvPr/>
        </p:nvSpPr>
        <p:spPr>
          <a:xfrm>
            <a:off x="6934200" y="2717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01" name="Rectangle 14"/>
          <p:cNvSpPr>
            <a:spLocks noGrp="true" noChangeShapeType="true"/>
          </p:cNvSpPr>
          <p:nvPr/>
        </p:nvSpPr>
        <p:spPr>
          <a:xfrm>
            <a:off x="4800600" y="2717800"/>
            <a:ext cx="304800" cy="304800"/>
          </a:xfrm>
          <a:prstGeom prst="rect">
            <a:avLst/>
          </a:prstGeom>
          <a:solidFill>
            <a:srgbClr val="D5F1C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402" name="Freeform 15"/>
          <p:cNvSpPr>
            <a:spLocks noGrp="true" noChangeShapeType="true"/>
          </p:cNvSpPr>
          <p:nvPr/>
        </p:nvSpPr>
        <p:spPr>
          <a:xfrm>
            <a:off x="3733800" y="2481262"/>
            <a:ext cx="12192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03" name="Text Box 16"/>
          <p:cNvSpPr txBox="true">
            <a:spLocks noGrp="true" noChangeShapeType="true"/>
          </p:cNvSpPr>
          <p:nvPr/>
        </p:nvSpPr>
        <p:spPr>
          <a:xfrm>
            <a:off x="6030912" y="2711450"/>
            <a:ext cx="28575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404" name="Freeform 17"/>
          <p:cNvSpPr>
            <a:spLocks noGrp="true" noChangeShapeType="true"/>
          </p:cNvSpPr>
          <p:nvPr/>
        </p:nvSpPr>
        <p:spPr>
          <a:xfrm>
            <a:off x="4876800" y="2481262"/>
            <a:ext cx="12954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432"/>
              <a:gd name="gd4" fmla="val 0"/>
              <a:gd name="gd5" fmla="val 816"/>
              <a:gd name="gd6" fmla="val 144"/>
              <a:gd name="gd7" fmla="*/ w 0 816"/>
              <a:gd name="gd8" fmla="*/ h 0 144"/>
              <a:gd name="gd9" fmla="*/ w 21600 816"/>
              <a:gd name="gd10" fmla="*/ h 21600 144"/>
            </a:gdLst>
            <a:ahLst/>
            <a:cxnLst/>
            <a:rect l="gd7" t="gd8" r="gd9" b="gd10"/>
            <a:pathLst>
              <a:path w="816" h="144">
                <a:moveTo>
                  <a:pt x="gd1" y="gd2"/>
                </a:moveTo>
                <a:cubicBezTo>
                  <a:pt x="148" y="72"/>
                  <a:pt x="296" y="0"/>
                  <a:pt x="432" y="0"/>
                </a:cubicBezTo>
                <a:cubicBezTo>
                  <a:pt x="568" y="0"/>
                  <a:pt x="692" y="72"/>
                  <a:pt x="816" y="144"/>
                </a:cubicBezTo>
              </a:path>
              <a:path w="816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05" name="Freeform 18"/>
          <p:cNvSpPr>
            <a:spLocks noGrp="true" noChangeShapeType="true"/>
          </p:cNvSpPr>
          <p:nvPr/>
        </p:nvSpPr>
        <p:spPr>
          <a:xfrm>
            <a:off x="6172200" y="2557462"/>
            <a:ext cx="609600" cy="152400"/>
          </a:xfrm>
          <a:custGeom>
            <a:avLst/>
            <a:gdLst>
              <a:gd name="gd0" fmla="val 65536"/>
              <a:gd name="gd1" fmla="val 0"/>
              <a:gd name="gd2" fmla="val 96"/>
              <a:gd name="gd3" fmla="val 192"/>
              <a:gd name="gd4" fmla="val 0"/>
              <a:gd name="gd5" fmla="val 384"/>
              <a:gd name="gd6" fmla="val 96"/>
              <a:gd name="gd7" fmla="*/ w 0 384"/>
              <a:gd name="gd8" fmla="*/ h 0 96"/>
              <a:gd name="gd9" fmla="*/ w 21600 384"/>
              <a:gd name="gd10" fmla="*/ h 21600 96"/>
            </a:gdLst>
            <a:ahLst/>
            <a:cxnLst/>
            <a:rect l="gd7" t="gd8" r="gd9" b="gd10"/>
            <a:pathLst>
              <a:path w="384" h="96">
                <a:moveTo>
                  <a:pt x="gd1" y="gd2"/>
                </a:moveTo>
                <a:cubicBezTo>
                  <a:pt x="64" y="48"/>
                  <a:pt x="128" y="0"/>
                  <a:pt x="192" y="0"/>
                </a:cubicBezTo>
                <a:cubicBezTo>
                  <a:pt x="256" y="0"/>
                  <a:pt x="320" y="48"/>
                  <a:pt x="384" y="96"/>
                </a:cubicBezTo>
              </a:path>
              <a:path w="384" h="96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06" name="Text Box 19"/>
          <p:cNvSpPr txBox="true">
            <a:spLocks noGrp="true" noChangeShapeType="true"/>
          </p:cNvSpPr>
          <p:nvPr/>
        </p:nvSpPr>
        <p:spPr>
          <a:xfrm>
            <a:off x="1054100" y="3176587"/>
            <a:ext cx="1046162" cy="3270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free(p)</a:t>
            </a:r>
            <a:endParaRPr/>
          </a:p>
        </p:txBody>
      </p:sp>
      <p:sp>
        <p:nvSpPr>
          <p:cNvPr id="407" name="Text Box 20"/>
          <p:cNvSpPr txBox="true">
            <a:spLocks noGrp="true" noChangeShapeType="true"/>
          </p:cNvSpPr>
          <p:nvPr/>
        </p:nvSpPr>
        <p:spPr>
          <a:xfrm>
            <a:off x="4802187" y="3098800"/>
            <a:ext cx="304800" cy="330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p</a:t>
            </a:r>
            <a:endParaRPr/>
          </a:p>
        </p:txBody>
      </p:sp>
      <p:sp>
        <p:nvSpPr>
          <p:cNvPr id="408" name="Line 21"/>
          <p:cNvSpPr>
            <a:spLocks noGrp="true" noChangeShapeType="true"/>
          </p:cNvSpPr>
          <p:nvPr/>
        </p:nvSpPr>
        <p:spPr>
          <a:xfrm flipV="true">
            <a:off x="4953000" y="3021012"/>
            <a:ext cx="1587" cy="155575"/>
          </a:xfrm>
          <a:prstGeom prst="line">
            <a:avLst/>
          </a:prstGeom>
          <a:noFill/>
          <a:ln w="25560">
            <a:solidFill>
              <a:srgbClr val="000066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409" name="Rectangle 22"/>
          <p:cNvSpPr>
            <a:spLocks noGrp="true" noChangeShapeType="true"/>
          </p:cNvSpPr>
          <p:nvPr/>
        </p:nvSpPr>
        <p:spPr>
          <a:xfrm>
            <a:off x="2362200" y="37084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410" name="Rectangle 23"/>
          <p:cNvSpPr>
            <a:spLocks noGrp="true" noChangeShapeType="true"/>
          </p:cNvSpPr>
          <p:nvPr/>
        </p:nvSpPr>
        <p:spPr>
          <a:xfrm>
            <a:off x="2667000" y="37084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11" name="Rectangle 24"/>
          <p:cNvSpPr>
            <a:spLocks noGrp="true" noChangeShapeType="true"/>
          </p:cNvSpPr>
          <p:nvPr/>
        </p:nvSpPr>
        <p:spPr>
          <a:xfrm>
            <a:off x="2971800" y="37084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12" name="Rectangle 25"/>
          <p:cNvSpPr>
            <a:spLocks noGrp="true" noChangeShapeType="true"/>
          </p:cNvSpPr>
          <p:nvPr/>
        </p:nvSpPr>
        <p:spPr>
          <a:xfrm>
            <a:off x="3276600" y="37084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13" name="Rectangle 26"/>
          <p:cNvSpPr>
            <a:spLocks noGrp="true" noChangeShapeType="true"/>
          </p:cNvSpPr>
          <p:nvPr/>
        </p:nvSpPr>
        <p:spPr>
          <a:xfrm>
            <a:off x="3581400" y="3708400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latin typeface="Calibri"/>
                <a:ea typeface="宋体" charset="-122"/>
              </a:rPr>
              <a:t>4</a:t>
            </a:r>
            <a:endParaRPr/>
          </a:p>
        </p:txBody>
      </p:sp>
      <p:sp>
        <p:nvSpPr>
          <p:cNvPr id="414" name="Rectangle 27"/>
          <p:cNvSpPr>
            <a:spLocks noGrp="true" noChangeShapeType="true"/>
          </p:cNvSpPr>
          <p:nvPr/>
        </p:nvSpPr>
        <p:spPr>
          <a:xfrm>
            <a:off x="3886200" y="3708400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15" name="Rectangle 28"/>
          <p:cNvSpPr>
            <a:spLocks noGrp="true" noChangeShapeType="true"/>
          </p:cNvSpPr>
          <p:nvPr/>
        </p:nvSpPr>
        <p:spPr>
          <a:xfrm>
            <a:off x="4191000" y="3708400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16" name="Rectangle 29"/>
          <p:cNvSpPr>
            <a:spLocks noGrp="true" noChangeShapeType="true"/>
          </p:cNvSpPr>
          <p:nvPr/>
        </p:nvSpPr>
        <p:spPr>
          <a:xfrm>
            <a:off x="4495800" y="3708400"/>
            <a:ext cx="304800" cy="304800"/>
          </a:xfrm>
          <a:prstGeom prst="rect">
            <a:avLst/>
          </a:prstGeom>
          <a:solidFill>
            <a:srgbClr val="BFBFBF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17" name="Rectangle 30"/>
          <p:cNvSpPr>
            <a:spLocks noGrp="true" noChangeShapeType="true"/>
          </p:cNvSpPr>
          <p:nvPr/>
        </p:nvSpPr>
        <p:spPr>
          <a:xfrm>
            <a:off x="6629400" y="3708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418" name="Rectangle 31"/>
          <p:cNvSpPr>
            <a:spLocks noGrp="true" noChangeShapeType="true"/>
          </p:cNvSpPr>
          <p:nvPr/>
        </p:nvSpPr>
        <p:spPr>
          <a:xfrm>
            <a:off x="6934200" y="3708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19" name="Freeform 32"/>
          <p:cNvSpPr>
            <a:spLocks noGrp="true" noChangeShapeType="true"/>
          </p:cNvSpPr>
          <p:nvPr/>
        </p:nvSpPr>
        <p:spPr>
          <a:xfrm>
            <a:off x="3733800" y="3471862"/>
            <a:ext cx="12192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20" name="Freeform 33"/>
          <p:cNvSpPr>
            <a:spLocks noGrp="true" noChangeShapeType="true"/>
          </p:cNvSpPr>
          <p:nvPr/>
        </p:nvSpPr>
        <p:spPr>
          <a:xfrm>
            <a:off x="2514600" y="3471862"/>
            <a:ext cx="12192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21" name="Rectangle 35"/>
          <p:cNvSpPr>
            <a:spLocks noGrp="true" noChangeShapeType="true"/>
          </p:cNvSpPr>
          <p:nvPr/>
        </p:nvSpPr>
        <p:spPr>
          <a:xfrm>
            <a:off x="2362200" y="27178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422" name="Rectangle 36"/>
          <p:cNvSpPr>
            <a:spLocks noGrp="true" noChangeShapeType="true"/>
          </p:cNvSpPr>
          <p:nvPr/>
        </p:nvSpPr>
        <p:spPr>
          <a:xfrm>
            <a:off x="2667000" y="27178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23" name="Rectangle 37"/>
          <p:cNvSpPr>
            <a:spLocks noGrp="true" noChangeShapeType="true"/>
          </p:cNvSpPr>
          <p:nvPr/>
        </p:nvSpPr>
        <p:spPr>
          <a:xfrm>
            <a:off x="2971800" y="27178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24" name="Rectangle 38"/>
          <p:cNvSpPr>
            <a:spLocks noGrp="true" noChangeShapeType="true"/>
          </p:cNvSpPr>
          <p:nvPr/>
        </p:nvSpPr>
        <p:spPr>
          <a:xfrm>
            <a:off x="3276600" y="27178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25" name="Freeform 39"/>
          <p:cNvSpPr>
            <a:spLocks noGrp="true" noChangeShapeType="true"/>
          </p:cNvSpPr>
          <p:nvPr/>
        </p:nvSpPr>
        <p:spPr>
          <a:xfrm>
            <a:off x="2514600" y="2481262"/>
            <a:ext cx="12192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26" name="Rectangle 40"/>
          <p:cNvSpPr>
            <a:spLocks noGrp="true" noChangeShapeType="true"/>
          </p:cNvSpPr>
          <p:nvPr/>
        </p:nvSpPr>
        <p:spPr>
          <a:xfrm>
            <a:off x="5105400" y="37084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27" name="Rectangle 41"/>
          <p:cNvSpPr>
            <a:spLocks noGrp="true" noChangeShapeType="true"/>
          </p:cNvSpPr>
          <p:nvPr/>
        </p:nvSpPr>
        <p:spPr>
          <a:xfrm>
            <a:off x="5410200" y="37084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28" name="Rectangle 42"/>
          <p:cNvSpPr>
            <a:spLocks noGrp="true" noChangeShapeType="true"/>
          </p:cNvSpPr>
          <p:nvPr/>
        </p:nvSpPr>
        <p:spPr>
          <a:xfrm>
            <a:off x="5715000" y="37084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29" name="Rectangle 43"/>
          <p:cNvSpPr>
            <a:spLocks noGrp="true" noChangeShapeType="true"/>
          </p:cNvSpPr>
          <p:nvPr/>
        </p:nvSpPr>
        <p:spPr>
          <a:xfrm>
            <a:off x="6019800" y="37084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30" name="Rectangle 44"/>
          <p:cNvSpPr>
            <a:spLocks noGrp="true" noChangeShapeType="true"/>
          </p:cNvSpPr>
          <p:nvPr/>
        </p:nvSpPr>
        <p:spPr>
          <a:xfrm>
            <a:off x="6324600" y="37084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31" name="Rectangle 45"/>
          <p:cNvSpPr>
            <a:spLocks noGrp="true" noChangeShapeType="true"/>
          </p:cNvSpPr>
          <p:nvPr/>
        </p:nvSpPr>
        <p:spPr>
          <a:xfrm>
            <a:off x="4800600" y="37084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6</a:t>
            </a:r>
            <a:endParaRPr/>
          </a:p>
        </p:txBody>
      </p:sp>
      <p:sp>
        <p:nvSpPr>
          <p:cNvPr id="432" name="Text Box 46"/>
          <p:cNvSpPr txBox="true">
            <a:spLocks noGrp="true" noChangeShapeType="true"/>
          </p:cNvSpPr>
          <p:nvPr/>
        </p:nvSpPr>
        <p:spPr>
          <a:xfrm>
            <a:off x="6030912" y="3702050"/>
            <a:ext cx="285750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433" name="Freeform 47"/>
          <p:cNvSpPr>
            <a:spLocks noGrp="true" noChangeShapeType="true"/>
          </p:cNvSpPr>
          <p:nvPr/>
        </p:nvSpPr>
        <p:spPr>
          <a:xfrm>
            <a:off x="4876800" y="3471862"/>
            <a:ext cx="19050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432"/>
              <a:gd name="gd4" fmla="val 0"/>
              <a:gd name="gd5" fmla="val 816"/>
              <a:gd name="gd6" fmla="val 144"/>
              <a:gd name="gd7" fmla="*/ w 0 816"/>
              <a:gd name="gd8" fmla="*/ h 0 144"/>
              <a:gd name="gd9" fmla="*/ w 21600 816"/>
              <a:gd name="gd10" fmla="*/ h 21600 144"/>
            </a:gdLst>
            <a:ahLst/>
            <a:cxnLst/>
            <a:rect l="gd7" t="gd8" r="gd9" b="gd10"/>
            <a:pathLst>
              <a:path w="816" h="144">
                <a:moveTo>
                  <a:pt x="gd1" y="gd2"/>
                </a:moveTo>
                <a:cubicBezTo>
                  <a:pt x="148" y="72"/>
                  <a:pt x="296" y="0"/>
                  <a:pt x="432" y="0"/>
                </a:cubicBezTo>
                <a:cubicBezTo>
                  <a:pt x="568" y="0"/>
                  <a:pt x="692" y="72"/>
                  <a:pt x="816" y="144"/>
                </a:cubicBezTo>
              </a:path>
              <a:path w="816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34" name="TextBox 98"/>
          <p:cNvSpPr txBox="true">
            <a:spLocks noGrp="true" noChangeShapeType="true"/>
          </p:cNvSpPr>
          <p:nvPr/>
        </p:nvSpPr>
        <p:spPr>
          <a:xfrm>
            <a:off x="7543800" y="2840037"/>
            <a:ext cx="1062037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000" b="true" i="true" u="none">
                <a:solidFill>
                  <a:srgbClr val="C00000"/>
                </a:solidFill>
                <a:latin typeface="Calibri"/>
              </a:rPr>
              <a:t>logically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2000" b="true" i="true" u="none">
                <a:solidFill>
                  <a:srgbClr val="C00000"/>
                </a:solidFill>
                <a:latin typeface="Calibri"/>
              </a:rPr>
              <a:t>gone</a:t>
            </a:r>
            <a:endParaRPr/>
          </a:p>
        </p:txBody>
      </p:sp>
      <p:sp>
        <p:nvSpPr>
          <p:cNvPr id="435" name="Straight Arrow Connector 100"/>
          <p:cNvSpPr>
            <a:spLocks noGrp="true" noChangeShapeType="true"/>
          </p:cNvSpPr>
          <p:nvPr/>
        </p:nvSpPr>
        <p:spPr>
          <a:xfrm rot="10800000" flipV="true">
            <a:off x="6173787" y="3194050"/>
            <a:ext cx="1370012" cy="508000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>
                <a:moveTo>
                  <a:pt x="gd1" y="gd2"/>
                </a:moveTo>
                <a:lnTo>
                  <a:pt x="gd3" y="gd4"/>
                </a:lnTo>
              </a:path>
              <a:path w="21600" h="21600"/>
            </a:pathLst>
          </a:custGeom>
          <a:noFill/>
          <a:ln w="28575">
            <a:solidFill>
              <a:srgbClr val="C00000"/>
            </a:solidFill>
            <a:miter/>
            <a:headEnd/>
            <a:tailEnd type="arrow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436" name=""/>
          <p:cNvSpPr txBox="true"/>
          <p:nvPr/>
        </p:nvSpPr>
        <p:spPr>
          <a:xfrm rot="0" flipH="false" flipV="false">
            <a:off x="867818" y="4171950"/>
            <a:ext cx="43942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en-US"/>
              <a:t>Coalescing the next block is easy:</a:t>
            </a: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p="http://schemas.openxmlformats.org/presentationml/2006/main">
  <p:cSld>
    <p:spTree>
      <p:nvGrpSpPr>
        <p:cNvPr id="4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4"/>
          <p:cNvSpPr>
            <a:spLocks noGrp="true" noChangeShapeType="true"/>
          </p:cNvSpPr>
          <p:nvPr/>
        </p:nvSpPr>
        <p:spPr>
          <a:xfrm rot="0" flipH="false" flipV="false">
            <a:off x="2420710" y="3003497"/>
            <a:ext cx="3200400" cy="609600"/>
          </a:xfrm>
          <a:prstGeom prst="rect">
            <a:avLst/>
          </a:prstGeom>
          <a:solidFill>
            <a:srgbClr val="C0C0C0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39" name="Rectangle 5"/>
          <p:cNvSpPr>
            <a:spLocks noGrp="true" noChangeShapeType="true"/>
          </p:cNvSpPr>
          <p:nvPr/>
        </p:nvSpPr>
        <p:spPr>
          <a:xfrm rot="0" flipH="false" flipV="false">
            <a:off x="2420710" y="3613097"/>
            <a:ext cx="3200400" cy="654050"/>
          </a:xfrm>
          <a:prstGeom prst="rect">
            <a:avLst/>
          </a:prstGeom>
          <a:solidFill>
            <a:srgbClr val="F1C7C7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alibri"/>
              </a:rPr>
              <a:t>Heap (via </a:t>
            </a:r>
            <a:r>
              <a:rPr lang="en-GB" sz="1800" b="true" i="false" u="none">
                <a:latin typeface="Courier New"/>
              </a:rPr>
              <a:t>malloc</a:t>
            </a:r>
            <a:r>
              <a:rPr lang="en-GB" sz="1800" b="true" i="false" u="none">
                <a:latin typeface="Calibri"/>
              </a:rPr>
              <a:t>)</a:t>
            </a:r>
            <a:endParaRPr/>
          </a:p>
        </p:txBody>
      </p:sp>
      <p:sp>
        <p:nvSpPr>
          <p:cNvPr id="440" name="Rectangle 7"/>
          <p:cNvSpPr>
            <a:spLocks noGrp="true" noChangeShapeType="true"/>
          </p:cNvSpPr>
          <p:nvPr/>
        </p:nvSpPr>
        <p:spPr>
          <a:xfrm rot="0" flipH="false" flipV="false">
            <a:off x="2420710" y="5013272"/>
            <a:ext cx="3200400" cy="396875"/>
          </a:xfrm>
          <a:prstGeom prst="rect">
            <a:avLst/>
          </a:prstGeom>
          <a:solidFill>
            <a:schemeClr val="lt1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alibri"/>
              </a:rPr>
              <a:t>Program text (</a:t>
            </a:r>
            <a:r>
              <a:rPr lang="en-GB" sz="1800" b="true" i="false" u="none">
                <a:latin typeface="Courier New"/>
              </a:rPr>
              <a:t>.text</a:t>
            </a:r>
            <a:r>
              <a:rPr lang="en-GB" sz="1800" b="true" i="false" u="none">
                <a:latin typeface="Calibri"/>
              </a:rPr>
              <a:t>)</a:t>
            </a:r>
            <a:endParaRPr/>
          </a:p>
        </p:txBody>
      </p:sp>
      <p:sp>
        <p:nvSpPr>
          <p:cNvPr id="441" name="Rectangle 8"/>
          <p:cNvSpPr>
            <a:spLocks noGrp="true" noChangeShapeType="true"/>
          </p:cNvSpPr>
          <p:nvPr/>
        </p:nvSpPr>
        <p:spPr>
          <a:xfrm rot="0" flipH="false" flipV="false">
            <a:off x="2420710" y="4632272"/>
            <a:ext cx="3200400" cy="396875"/>
          </a:xfrm>
          <a:prstGeom prst="rect">
            <a:avLst/>
          </a:prstGeom>
          <a:solidFill>
            <a:schemeClr val="lt1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alibri"/>
              </a:rPr>
              <a:t>Initialized data (</a:t>
            </a:r>
            <a:r>
              <a:rPr lang="en-GB" sz="1800" b="true" i="false" u="none">
                <a:latin typeface="Courier New"/>
              </a:rPr>
              <a:t>.data</a:t>
            </a:r>
            <a:r>
              <a:rPr lang="en-GB" sz="1800" b="true" i="false" u="none">
                <a:latin typeface="Calibri"/>
              </a:rPr>
              <a:t>)</a:t>
            </a:r>
            <a:endParaRPr/>
          </a:p>
        </p:txBody>
      </p:sp>
      <p:sp>
        <p:nvSpPr>
          <p:cNvPr id="442" name="Rectangle 9"/>
          <p:cNvSpPr>
            <a:spLocks noGrp="true" noChangeShapeType="true"/>
          </p:cNvSpPr>
          <p:nvPr/>
        </p:nvSpPr>
        <p:spPr>
          <a:xfrm rot="0" flipH="false" flipV="false">
            <a:off x="2420710" y="4251272"/>
            <a:ext cx="3200400" cy="396875"/>
          </a:xfrm>
          <a:prstGeom prst="rect">
            <a:avLst/>
          </a:prstGeom>
          <a:solidFill>
            <a:schemeClr val="lt1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alibri"/>
              </a:rPr>
              <a:t>Uninitialized data (.</a:t>
            </a:r>
            <a:r>
              <a:rPr lang="en-GB" sz="1800" b="true" i="false" u="none">
                <a:latin typeface="Courier New"/>
              </a:rPr>
              <a:t>bss</a:t>
            </a:r>
            <a:r>
              <a:rPr lang="en-GB" sz="1800" b="true" i="false" u="none">
                <a:latin typeface="Calibri"/>
              </a:rPr>
              <a:t>)</a:t>
            </a:r>
            <a:endParaRPr/>
          </a:p>
        </p:txBody>
      </p:sp>
      <p:sp>
        <p:nvSpPr>
          <p:cNvPr id="443" name="Rectangle 11"/>
          <p:cNvSpPr>
            <a:spLocks noGrp="true" noChangeShapeType="true"/>
          </p:cNvSpPr>
          <p:nvPr/>
        </p:nvSpPr>
        <p:spPr>
          <a:xfrm rot="0" flipH="false" flipV="false">
            <a:off x="2420710" y="2682822"/>
            <a:ext cx="3200400" cy="334962"/>
          </a:xfrm>
          <a:prstGeom prst="rect">
            <a:avLst/>
          </a:prstGeom>
          <a:solidFill>
            <a:schemeClr val="lt1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alibri"/>
              </a:rPr>
              <a:t>User stack</a:t>
            </a:r>
            <a:endParaRPr/>
          </a:p>
        </p:txBody>
      </p:sp>
      <p:sp>
        <p:nvSpPr>
          <p:cNvPr id="444" name="Rectangle 14"/>
          <p:cNvSpPr>
            <a:spLocks noGrp="true" noChangeShapeType="true"/>
          </p:cNvSpPr>
          <p:nvPr/>
        </p:nvSpPr>
        <p:spPr>
          <a:xfrm rot="0" flipH="false" flipV="false">
            <a:off x="2420710" y="5394272"/>
            <a:ext cx="3200400" cy="396875"/>
          </a:xfrm>
          <a:prstGeom prst="rect">
            <a:avLst/>
          </a:prstGeom>
          <a:solidFill>
            <a:srgbClr val="C0C0C0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45" name="Text Box 15"/>
          <p:cNvSpPr txBox="true">
            <a:spLocks noGrp="true" noChangeShapeType="true"/>
          </p:cNvSpPr>
          <p:nvPr/>
        </p:nvSpPr>
        <p:spPr>
          <a:xfrm rot="0" flipH="false" flipV="false">
            <a:off x="2117498" y="5608584"/>
            <a:ext cx="298450" cy="3667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alibri"/>
              </a:rPr>
              <a:t>0</a:t>
            </a:r>
            <a:endParaRPr/>
          </a:p>
        </p:txBody>
      </p:sp>
      <p:grpSp>
        <p:nvGrpSpPr>
          <p:cNvPr id="446" name="Group 26"/>
          <p:cNvGrpSpPr/>
          <p:nvPr/>
        </p:nvGrpSpPr>
        <p:grpSpPr>
          <a:xfrm rot="0" flipH="false" flipV="false">
            <a:off x="5629048" y="3295597"/>
            <a:ext cx="1800225" cy="698500"/>
            <a:chOff x="4175" y="2483"/>
            <a:chExt cx="1134" cy="440"/>
          </a:xfrm>
        </p:grpSpPr>
        <p:sp>
          <p:nvSpPr>
            <p:cNvPr id="447" name="Text Box 20"/>
            <p:cNvSpPr txBox="true">
              <a:spLocks noChangeShapeType="true"/>
            </p:cNvSpPr>
            <p:nvPr/>
          </p:nvSpPr>
          <p:spPr>
            <a:xfrm>
              <a:off x="4409" y="2483"/>
              <a:ext cx="900" cy="4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000" b="true" i="false" u="none">
                  <a:latin typeface="Calibri"/>
                </a:rPr>
                <a:t>Top of heap</a:t>
              </a:r>
              <a:endParaRPr/>
            </a:p>
            <a:p>
              <a:pPr marL="0" lvl="0" indent="0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000" b="true" i="false" u="none">
                  <a:latin typeface="Calibri"/>
                </a:rPr>
                <a:t> (</a:t>
              </a:r>
              <a:r>
                <a:rPr lang="en-GB" sz="2000" b="true" i="false" u="none">
                  <a:latin typeface="Courier New"/>
                </a:rPr>
                <a:t>brk </a:t>
              </a:r>
              <a:r>
                <a:rPr lang="en-GB" sz="2000" b="true" i="false" u="none">
                  <a:latin typeface="Calibri"/>
                </a:rPr>
                <a:t>ptr)</a:t>
              </a:r>
              <a:endParaRPr/>
            </a:p>
          </p:txBody>
        </p:sp>
        <p:sp>
          <p:nvSpPr>
            <p:cNvPr id="448" name="Line 21"/>
            <p:cNvSpPr>
              <a:spLocks noChangeShapeType="true"/>
            </p:cNvSpPr>
            <p:nvPr/>
          </p:nvSpPr>
          <p:spPr>
            <a:xfrm flipH="true">
              <a:off x="4175" y="2716"/>
              <a:ext cx="242" cy="1"/>
            </a:xfrm>
            <a:prstGeom prst="line">
              <a:avLst/>
            </a:prstGeom>
            <a:noFill/>
            <a:ln w="25560">
              <a:solidFill>
                <a:srgbClr val="000066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</p:grpSp>
      <p:sp>
        <p:nvSpPr>
          <p:cNvPr id="449" name="Down Arrow 24"/>
          <p:cNvSpPr>
            <a:spLocks noGrp="true" noChangeShapeType="true"/>
          </p:cNvSpPr>
          <p:nvPr/>
        </p:nvSpPr>
        <p:spPr>
          <a:xfrm rot="0" flipH="false" flipV="false">
            <a:off x="4479698" y="3025722"/>
            <a:ext cx="533400" cy="434975"/>
          </a:xfrm>
          <a:prstGeom prst="downArrow">
            <a:avLst/>
          </a:prstGeom>
          <a:solidFill>
            <a:srgbClr val="7F7F7F"/>
          </a:solidFill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450" name="Down Arrow 25"/>
          <p:cNvSpPr>
            <a:spLocks noGrp="true" noChangeShapeType="true"/>
          </p:cNvSpPr>
          <p:nvPr/>
        </p:nvSpPr>
        <p:spPr>
          <a:xfrm rot="0" flipH="false" flipV="true">
            <a:off x="3184298" y="3178122"/>
            <a:ext cx="533400" cy="434975"/>
          </a:xfrm>
          <a:prstGeom prst="downArrow">
            <a:avLst/>
          </a:prstGeom>
          <a:solidFill>
            <a:srgbClr val="7F7F7F"/>
          </a:solidFill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451" name="Content Placeholder 27"/>
          <p:cNvSpPr txBox="true">
            <a:spLocks noGrp="true" noChangeShapeType="true"/>
          </p:cNvSpPr>
          <p:nvPr/>
        </p:nvSpPr>
        <p:spPr>
          <a:xfrm rot="0" flipH="false" flipV="false">
            <a:off x="396875" y="1362075"/>
            <a:ext cx="8295112" cy="4972050"/>
          </a:xfrm>
          <a:prstGeom prst="rect">
            <a:avLst/>
          </a:prstGeom>
          <a:noFill/>
          <a:ln>
            <a:extLst/>
          </a:ln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lang="en-US" sz="2800" b="false" i="false">
                <a:solidFill>
                  <a:srgbClr val="000000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lang="en-US" sz="2400" b="false" i="false">
                <a:solidFill>
                  <a:srgbClr val="000000"/>
                </a:solidFill>
                <a:latin typeface="Comic Sans MS"/>
                <a:ea typeface="宋体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lang="en-US" sz="2000" b="false" i="false">
                <a:solidFill>
                  <a:srgbClr val="000000"/>
                </a:solidFill>
                <a:latin typeface="Comic Sans MS"/>
                <a:ea typeface="宋体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lang="en-US" sz="2000" b="false" i="false">
                <a:solidFill>
                  <a:srgbClr val="000000"/>
                </a:solidFill>
                <a:latin typeface="Comic Sans MS"/>
                <a:ea typeface="宋体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lang="en-US" sz="2000" b="false" i="false">
                <a:solidFill>
                  <a:srgbClr val="000000"/>
                </a:solidFill>
                <a:latin typeface="Comic Sans MS"/>
                <a:ea typeface="宋体"/>
              </a:defRPr>
            </a:lvl5pPr>
            <a:lvl6pPr lvl="5">
              <a:defRPr lang="en-US" sz="1800"/>
            </a:lvl6pPr>
            <a:lvl7pPr lvl="6">
              <a:defRPr lang="en-US" sz="1800"/>
            </a:lvl7pPr>
            <a:lvl8pPr lvl="7">
              <a:defRPr lang="en-US" sz="1800"/>
            </a:lvl8pPr>
            <a:lvl9pPr lvl="8">
              <a:defRPr lang="en-US" sz="1800"/>
            </a:lvl9pPr>
          </a:lstStyle>
          <a:p>
            <a:pPr marL="342900" lvl="0" indent="-342900" algn="l" defTabSz="91440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Char char="•"/>
              <a:defRPr lang="en-US" sz="28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defRPr>
            </a:pPr>
            <a:r>
              <a:rPr lang="en-US" sz="2400" b="false" i="false" u="non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Dynamic memory allocators manage an area of process virtual memory known as the </a:t>
            </a:r>
            <a:r>
              <a:rPr lang="en-US" sz="2400" b="false" i="true" u="none">
                <a:solidFill>
                  <a:srgbClr val="990000">
                    <a:alpha val="100000"/>
                  </a:srgbClr>
                </a:solidFill>
                <a:latin typeface="Comic Sans MS"/>
                <a:ea typeface="宋体"/>
              </a:rPr>
              <a:t>heap</a:t>
            </a:r>
            <a:r>
              <a:rPr lang="en-US" sz="2400" b="false" i="false" u="non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. </a:t>
            </a:r>
            <a:endParaRPr lang="en-US" sz="2800" b="false" i="false">
              <a:solidFill>
                <a:srgbClr val="000000">
                  <a:alpha val="100000"/>
                </a:srgbClr>
              </a:solidFill>
              <a:latin typeface="Comic Sans MS"/>
              <a:ea typeface="宋体"/>
            </a:endParaRPr>
          </a:p>
        </p:txBody>
      </p:sp>
      <p:sp>
        <p:nvSpPr>
          <p:cNvPr id="452" name="Rectangle 1"/>
          <p:cNvSpPr txBox="true">
            <a:spLocks noGrp="true" noChangeShapeType="true"/>
          </p:cNvSpPr>
          <p:nvPr/>
        </p:nvSpPr>
        <p:spPr>
          <a:xfrm>
            <a:off x="457200" y="457200"/>
            <a:ext cx="8077200" cy="914400"/>
          </a:xfrm>
          <a:prstGeom prst="rect">
            <a:avLst/>
          </a:prstGeom>
          <a:noFill/>
          <a:ln>
            <a:extLst/>
          </a:ln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5pPr>
            <a:lvl6pPr lvl="5">
              <a:defRPr lang="en-US" sz="1800"/>
            </a:lvl6pPr>
            <a:lvl7pPr lvl="6">
              <a:defRPr lang="en-US" sz="1800"/>
            </a:lvl7pPr>
            <a:lvl8pPr lvl="7">
              <a:defRPr lang="en-US" sz="1800"/>
            </a:lvl8pPr>
            <a:lvl9pPr lvl="8">
              <a:defRPr lang="en-US" sz="1800"/>
            </a:lvl9pPr>
          </a:lstStyle>
          <a:p>
            <a:pPr marL="0" lv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pPr>
            <a:r>
              <a:rPr lang="en-GB" sz="2800" b="true" i="false">
                <a:solidFill>
                  <a:srgbClr val="000000"/>
                </a:solidFill>
                <a:latin typeface="Comic Sans MS"/>
                <a:ea typeface="宋体"/>
              </a:rPr>
              <a:t>Dynamic Memory Allocation	</a:t>
            </a:r>
            <a:endParaRPr lang="en-US" sz="2800" b="true" i="false">
              <a:solidFill>
                <a:srgbClr val="000000"/>
              </a:solidFill>
              <a:latin typeface="Comic Sans MS"/>
              <a:ea typeface="宋体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>
  <p:cSld>
    <p:spTree>
      <p:nvGrpSpPr>
        <p:cNvPr id="4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493712"/>
            <a:ext cx="87630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Implicit List: Bidirectional Coalescing </a:t>
            </a:r>
            <a:endParaRPr/>
          </a:p>
        </p:txBody>
      </p:sp>
      <p:sp>
        <p:nvSpPr>
          <p:cNvPr id="455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404812" y="1438275"/>
            <a:ext cx="8307387" cy="13255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3000"/>
              </a:lnSpc>
              <a:spcBef>
                <a:spcPts val="125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b="false" i="true" u="none">
                <a:solidFill>
                  <a:srgbClr val="C00000">
                    <a:alpha val="100000"/>
                  </a:srgbClr>
                </a:solidFill>
              </a:rPr>
              <a:t>Boundary tags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false" i="false" u="none"/>
              <a:t>Replicate size/allocated word at </a:t>
            </a:r>
            <a:r>
              <a:rPr sz="1800" b="false" i="false" u="none"/>
              <a:t>“</a:t>
            </a:r>
            <a:r>
              <a:rPr sz="1800" b="false" i="false" u="none"/>
              <a:t>bottom</a:t>
            </a:r>
            <a:r>
              <a:rPr sz="1800" b="false" i="false" u="none"/>
              <a:t>”</a:t>
            </a:r>
            <a:r>
              <a:rPr sz="1800" b="false" i="false" u="none"/>
              <a:t> (end) of free blocks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false" i="false" u="none"/>
              <a:t>Allows us to traverse the </a:t>
            </a:r>
            <a:r>
              <a:rPr sz="1800" b="false" i="false" u="none"/>
              <a:t>“</a:t>
            </a:r>
            <a:r>
              <a:rPr sz="1800" b="false" i="false" u="none"/>
              <a:t>list</a:t>
            </a:r>
            <a:r>
              <a:rPr sz="1800" b="false" i="false" u="none"/>
              <a:t>”</a:t>
            </a:r>
            <a:r>
              <a:rPr sz="1800" b="false" i="false" u="none"/>
              <a:t> backwards, but requires extra space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false" i="false" u="none"/>
              <a:t>Important and general technique!</a:t>
            </a:r>
            <a:endParaRPr/>
          </a:p>
        </p:txBody>
      </p:sp>
      <p:sp>
        <p:nvSpPr>
          <p:cNvPr id="456" name="Rectangle 3"/>
          <p:cNvSpPr>
            <a:spLocks noGrp="true" noChangeShapeType="true"/>
          </p:cNvSpPr>
          <p:nvPr/>
        </p:nvSpPr>
        <p:spPr>
          <a:xfrm>
            <a:off x="3111500" y="4492625"/>
            <a:ext cx="1370012" cy="3810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Size</a:t>
            </a:r>
            <a:endParaRPr/>
          </a:p>
        </p:txBody>
      </p:sp>
      <p:sp>
        <p:nvSpPr>
          <p:cNvPr id="457" name="Text Box 5"/>
          <p:cNvSpPr txBox="true">
            <a:spLocks noGrp="true" noChangeShapeType="true"/>
          </p:cNvSpPr>
          <p:nvPr/>
        </p:nvSpPr>
        <p:spPr>
          <a:xfrm>
            <a:off x="381000" y="4921250"/>
            <a:ext cx="1624012" cy="10001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true" i="true" u="none">
                <a:solidFill>
                  <a:srgbClr val="7F7F7F"/>
                </a:solidFill>
                <a:latin typeface="Calibri"/>
                <a:ea typeface="宋体" charset="-122"/>
              </a:rPr>
              <a:t>Format of</a:t>
            </a:r>
            <a:endParaRPr/>
          </a:p>
          <a:p>
            <a:pPr lvl="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true" i="true" u="none">
                <a:solidFill>
                  <a:srgbClr val="7F7F7F"/>
                </a:solidFill>
                <a:latin typeface="Calibri"/>
                <a:ea typeface="宋体" charset="-122"/>
              </a:rPr>
              <a:t>allocated and</a:t>
            </a:r>
            <a:endParaRPr/>
          </a:p>
          <a:p>
            <a:pPr lvl="0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true" i="true" u="none">
                <a:solidFill>
                  <a:srgbClr val="7F7F7F"/>
                </a:solidFill>
                <a:latin typeface="Calibri"/>
                <a:ea typeface="宋体" charset="-122"/>
              </a:rPr>
              <a:t>free blocks</a:t>
            </a:r>
            <a:endParaRPr/>
          </a:p>
        </p:txBody>
      </p:sp>
      <p:sp>
        <p:nvSpPr>
          <p:cNvPr id="458" name="Rectangle 6"/>
          <p:cNvSpPr>
            <a:spLocks noGrp="true" noChangeShapeType="true"/>
          </p:cNvSpPr>
          <p:nvPr/>
        </p:nvSpPr>
        <p:spPr>
          <a:xfrm>
            <a:off x="3111500" y="4873625"/>
            <a:ext cx="1676400" cy="1285875"/>
          </a:xfrm>
          <a:prstGeom prst="rect">
            <a:avLst/>
          </a:prstGeom>
          <a:solidFill>
            <a:srgbClr val="D5F1CF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Payload and</a:t>
            </a:r>
            <a:endParaRPr/>
          </a:p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padding</a:t>
            </a:r>
            <a:endParaRPr/>
          </a:p>
        </p:txBody>
      </p:sp>
      <p:sp>
        <p:nvSpPr>
          <p:cNvPr id="459" name="Text Box 7"/>
          <p:cNvSpPr txBox="true">
            <a:spLocks noGrp="true" noChangeShapeType="true"/>
          </p:cNvSpPr>
          <p:nvPr/>
        </p:nvSpPr>
        <p:spPr>
          <a:xfrm>
            <a:off x="5083175" y="4440237"/>
            <a:ext cx="2352675" cy="20256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a = 1: Allocated block  </a:t>
            </a:r>
            <a:endParaRPr/>
          </a:p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a = 0: Free block</a:t>
            </a:r>
            <a:endParaRPr/>
          </a:p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600"/>
          </a:p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Size: Total block size</a:t>
            </a:r>
            <a:endParaRPr/>
          </a:p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600"/>
          </a:p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Payload: Application data</a:t>
            </a:r>
            <a:endParaRPr/>
          </a:p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(allocated blocks only)</a:t>
            </a:r>
            <a:endParaRPr/>
          </a:p>
        </p:txBody>
      </p:sp>
      <p:sp>
        <p:nvSpPr>
          <p:cNvPr id="460" name="Rectangle 8"/>
          <p:cNvSpPr>
            <a:spLocks noGrp="true" noChangeShapeType="true"/>
          </p:cNvSpPr>
          <p:nvPr/>
        </p:nvSpPr>
        <p:spPr>
          <a:xfrm>
            <a:off x="4483100" y="4492625"/>
            <a:ext cx="304800" cy="381000"/>
          </a:xfrm>
          <a:prstGeom prst="rect">
            <a:avLst/>
          </a:prstGeom>
          <a:solidFill>
            <a:srgbClr val="EBAFAF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a</a:t>
            </a:r>
            <a:endParaRPr/>
          </a:p>
        </p:txBody>
      </p:sp>
      <p:sp>
        <p:nvSpPr>
          <p:cNvPr id="461" name="Rectangle 9"/>
          <p:cNvSpPr>
            <a:spLocks noGrp="true" noChangeShapeType="true"/>
          </p:cNvSpPr>
          <p:nvPr/>
        </p:nvSpPr>
        <p:spPr>
          <a:xfrm>
            <a:off x="3109912" y="6154737"/>
            <a:ext cx="1370012" cy="3810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Size</a:t>
            </a:r>
            <a:endParaRPr/>
          </a:p>
        </p:txBody>
      </p:sp>
      <p:sp>
        <p:nvSpPr>
          <p:cNvPr id="462" name="Rectangle 10"/>
          <p:cNvSpPr>
            <a:spLocks noGrp="true" noChangeShapeType="true"/>
          </p:cNvSpPr>
          <p:nvPr/>
        </p:nvSpPr>
        <p:spPr>
          <a:xfrm>
            <a:off x="4483100" y="6154737"/>
            <a:ext cx="304800" cy="381000"/>
          </a:xfrm>
          <a:prstGeom prst="rect">
            <a:avLst/>
          </a:prstGeom>
          <a:solidFill>
            <a:srgbClr val="EBAFAF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a</a:t>
            </a:r>
            <a:endParaRPr/>
          </a:p>
        </p:txBody>
      </p:sp>
      <p:sp>
        <p:nvSpPr>
          <p:cNvPr id="463" name="Text Box 11"/>
          <p:cNvSpPr txBox="true">
            <a:spLocks noGrp="true" noChangeShapeType="true"/>
          </p:cNvSpPr>
          <p:nvPr/>
        </p:nvSpPr>
        <p:spPr>
          <a:xfrm>
            <a:off x="1296987" y="6127750"/>
            <a:ext cx="1327150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Boundary tag</a:t>
            </a:r>
            <a:endParaRPr/>
          </a:p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(footer)</a:t>
            </a:r>
            <a:endParaRPr/>
          </a:p>
        </p:txBody>
      </p:sp>
      <p:sp>
        <p:nvSpPr>
          <p:cNvPr id="464" name="Line 12"/>
          <p:cNvSpPr>
            <a:spLocks noGrp="true" noChangeShapeType="true"/>
          </p:cNvSpPr>
          <p:nvPr/>
        </p:nvSpPr>
        <p:spPr>
          <a:xfrm>
            <a:off x="2590800" y="6321425"/>
            <a:ext cx="533400" cy="1587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grpSp>
        <p:nvGrpSpPr>
          <p:cNvPr id="465" name="Group 38"/>
          <p:cNvGrpSpPr/>
          <p:nvPr/>
        </p:nvGrpSpPr>
        <p:grpSpPr>
          <a:xfrm>
            <a:off x="1524000" y="3113087"/>
            <a:ext cx="5486400" cy="785812"/>
            <a:chOff x="1524000" y="5706762"/>
            <a:chExt cx="5486400" cy="785054"/>
          </a:xfrm>
        </p:grpSpPr>
        <p:sp>
          <p:nvSpPr>
            <p:cNvPr id="466" name="Rectangle 13"/>
            <p:cNvSpPr>
              <a:spLocks noChangeShapeType="true"/>
            </p:cNvSpPr>
            <p:nvPr/>
          </p:nvSpPr>
          <p:spPr>
            <a:xfrm>
              <a:off x="1524000" y="5943600"/>
              <a:ext cx="3048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4</a:t>
              </a:r>
              <a:endParaRPr/>
            </a:p>
          </p:txBody>
        </p:sp>
        <p:sp>
          <p:nvSpPr>
            <p:cNvPr id="467" name="Rectangle 14"/>
            <p:cNvSpPr>
              <a:spLocks noChangeShapeType="true"/>
            </p:cNvSpPr>
            <p:nvPr/>
          </p:nvSpPr>
          <p:spPr>
            <a:xfrm>
              <a:off x="1828800" y="5943600"/>
              <a:ext cx="3048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68" name="Rectangle 15"/>
            <p:cNvSpPr>
              <a:spLocks noChangeShapeType="true"/>
            </p:cNvSpPr>
            <p:nvPr/>
          </p:nvSpPr>
          <p:spPr>
            <a:xfrm>
              <a:off x="2133600" y="5943600"/>
              <a:ext cx="3048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69" name="Rectangle 16"/>
            <p:cNvSpPr>
              <a:spLocks noChangeShapeType="true"/>
            </p:cNvSpPr>
            <p:nvPr/>
          </p:nvSpPr>
          <p:spPr>
            <a:xfrm>
              <a:off x="2438400" y="5943600"/>
              <a:ext cx="3048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4</a:t>
              </a:r>
              <a:endParaRPr/>
            </a:p>
          </p:txBody>
        </p:sp>
        <p:sp>
          <p:nvSpPr>
            <p:cNvPr id="470" name="Rectangle 17"/>
            <p:cNvSpPr>
              <a:spLocks noChangeShapeType="true"/>
            </p:cNvSpPr>
            <p:nvPr/>
          </p:nvSpPr>
          <p:spPr>
            <a:xfrm>
              <a:off x="2743200" y="5943600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4</a:t>
              </a:r>
              <a:endParaRPr/>
            </a:p>
          </p:txBody>
        </p:sp>
        <p:sp>
          <p:nvSpPr>
            <p:cNvPr id="471" name="Rectangle 18"/>
            <p:cNvSpPr>
              <a:spLocks noChangeShapeType="true"/>
            </p:cNvSpPr>
            <p:nvPr/>
          </p:nvSpPr>
          <p:spPr>
            <a:xfrm>
              <a:off x="3048000" y="5943600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72" name="Rectangle 19"/>
            <p:cNvSpPr>
              <a:spLocks noChangeShapeType="true"/>
            </p:cNvSpPr>
            <p:nvPr/>
          </p:nvSpPr>
          <p:spPr>
            <a:xfrm>
              <a:off x="3352800" y="5943600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73" name="Rectangle 20"/>
            <p:cNvSpPr>
              <a:spLocks noChangeShapeType="true"/>
            </p:cNvSpPr>
            <p:nvPr/>
          </p:nvSpPr>
          <p:spPr>
            <a:xfrm>
              <a:off x="3657600" y="5943600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4</a:t>
              </a:r>
              <a:endParaRPr/>
            </a:p>
          </p:txBody>
        </p:sp>
        <p:sp>
          <p:nvSpPr>
            <p:cNvPr id="474" name="Rectangle 21"/>
            <p:cNvSpPr>
              <a:spLocks noChangeShapeType="true"/>
            </p:cNvSpPr>
            <p:nvPr/>
          </p:nvSpPr>
          <p:spPr>
            <a:xfrm>
              <a:off x="4267200" y="5943600"/>
              <a:ext cx="3048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75" name="Rectangle 22"/>
            <p:cNvSpPr>
              <a:spLocks noChangeShapeType="true"/>
            </p:cNvSpPr>
            <p:nvPr/>
          </p:nvSpPr>
          <p:spPr>
            <a:xfrm>
              <a:off x="4572000" y="5943600"/>
              <a:ext cx="3048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76" name="Rectangle 23"/>
            <p:cNvSpPr>
              <a:spLocks noChangeShapeType="true"/>
            </p:cNvSpPr>
            <p:nvPr/>
          </p:nvSpPr>
          <p:spPr>
            <a:xfrm>
              <a:off x="4876800" y="5943600"/>
              <a:ext cx="3048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77" name="Rectangle 24"/>
            <p:cNvSpPr>
              <a:spLocks noChangeShapeType="true"/>
            </p:cNvSpPr>
            <p:nvPr/>
          </p:nvSpPr>
          <p:spPr>
            <a:xfrm>
              <a:off x="5181600" y="5943600"/>
              <a:ext cx="3048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78" name="Rectangle 25"/>
            <p:cNvSpPr>
              <a:spLocks noChangeShapeType="true"/>
            </p:cNvSpPr>
            <p:nvPr/>
          </p:nvSpPr>
          <p:spPr>
            <a:xfrm>
              <a:off x="5486400" y="5943600"/>
              <a:ext cx="3048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6</a:t>
              </a:r>
              <a:endParaRPr/>
            </a:p>
          </p:txBody>
        </p:sp>
        <p:sp>
          <p:nvSpPr>
            <p:cNvPr id="479" name="Rectangle 26"/>
            <p:cNvSpPr>
              <a:spLocks noChangeShapeType="true"/>
            </p:cNvSpPr>
            <p:nvPr/>
          </p:nvSpPr>
          <p:spPr>
            <a:xfrm>
              <a:off x="5791200" y="5943600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4</a:t>
              </a:r>
              <a:endParaRPr/>
            </a:p>
          </p:txBody>
        </p:sp>
        <p:sp>
          <p:nvSpPr>
            <p:cNvPr id="480" name="Rectangle 27"/>
            <p:cNvSpPr>
              <a:spLocks noChangeShapeType="true"/>
            </p:cNvSpPr>
            <p:nvPr/>
          </p:nvSpPr>
          <p:spPr>
            <a:xfrm>
              <a:off x="6096000" y="5943600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81" name="Rectangle 28"/>
            <p:cNvSpPr>
              <a:spLocks noChangeShapeType="true"/>
            </p:cNvSpPr>
            <p:nvPr/>
          </p:nvSpPr>
          <p:spPr>
            <a:xfrm>
              <a:off x="3962400" y="5943600"/>
              <a:ext cx="3048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6</a:t>
              </a:r>
              <a:endParaRPr/>
            </a:p>
          </p:txBody>
        </p:sp>
        <p:sp>
          <p:nvSpPr>
            <p:cNvPr id="482" name="Freeform 29"/>
            <p:cNvSpPr>
              <a:spLocks noChangeShapeType="true"/>
            </p:cNvSpPr>
            <p:nvPr/>
          </p:nvSpPr>
          <p:spPr>
            <a:xfrm>
              <a:off x="2895600" y="5706762"/>
              <a:ext cx="1219200" cy="228600"/>
            </a:xfrm>
            <a:custGeom>
              <a:avLst/>
              <a:gdLst>
                <a:gd name="gd0" fmla="val 65536"/>
                <a:gd name="gd1" fmla="val 0"/>
                <a:gd name="gd2" fmla="val 144"/>
                <a:gd name="gd3" fmla="val 384"/>
                <a:gd name="gd4" fmla="val 0"/>
                <a:gd name="gd5" fmla="val 768"/>
                <a:gd name="gd6" fmla="val 144"/>
                <a:gd name="gd7" fmla="*/ w 0 768"/>
                <a:gd name="gd8" fmla="*/ h 0 144"/>
                <a:gd name="gd9" fmla="*/ w 21600 768"/>
                <a:gd name="gd10" fmla="*/ h 21600 144"/>
              </a:gdLst>
              <a:ahLst/>
              <a:cxnLst/>
              <a:rect l="gd7" t="gd8" r="gd9" b="gd10"/>
              <a:pathLst>
                <a:path w="768" h="144">
                  <a:moveTo>
                    <a:pt x="gd1" y="gd2"/>
                  </a:moveTo>
                  <a:cubicBezTo>
                    <a:pt x="128" y="72"/>
                    <a:pt x="256" y="0"/>
                    <a:pt x="384" y="0"/>
                  </a:cubicBezTo>
                  <a:cubicBezTo>
                    <a:pt x="512" y="0"/>
                    <a:pt x="640" y="72"/>
                    <a:pt x="768" y="144"/>
                  </a:cubicBezTo>
                </a:path>
                <a:path w="768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83" name="Freeform 30"/>
            <p:cNvSpPr>
              <a:spLocks noChangeShapeType="true"/>
            </p:cNvSpPr>
            <p:nvPr/>
          </p:nvSpPr>
          <p:spPr>
            <a:xfrm>
              <a:off x="4114800" y="5706762"/>
              <a:ext cx="1828800" cy="228600"/>
            </a:xfrm>
            <a:custGeom>
              <a:avLst/>
              <a:gdLst>
                <a:gd name="gd0" fmla="val 65536"/>
                <a:gd name="gd1" fmla="val 0"/>
                <a:gd name="gd2" fmla="val 144"/>
                <a:gd name="gd3" fmla="val 576"/>
                <a:gd name="gd4" fmla="val 0"/>
                <a:gd name="gd5" fmla="val 1152"/>
                <a:gd name="gd6" fmla="val 144"/>
                <a:gd name="gd7" fmla="*/ w 0 1152"/>
                <a:gd name="gd8" fmla="*/ h 0 144"/>
                <a:gd name="gd9" fmla="*/ w 21600 1152"/>
                <a:gd name="gd10" fmla="*/ h 21600 144"/>
              </a:gdLst>
              <a:ahLst/>
              <a:cxnLst/>
              <a:rect l="gd7" t="gd8" r="gd9" b="gd10"/>
              <a:pathLst>
                <a:path w="1152" h="144">
                  <a:moveTo>
                    <a:pt x="gd1" y="gd2"/>
                  </a:moveTo>
                  <a:cubicBezTo>
                    <a:pt x="192" y="72"/>
                    <a:pt x="384" y="0"/>
                    <a:pt x="576" y="0"/>
                  </a:cubicBezTo>
                  <a:cubicBezTo>
                    <a:pt x="768" y="0"/>
                    <a:pt x="960" y="72"/>
                    <a:pt x="1152" y="144"/>
                  </a:cubicBezTo>
                </a:path>
                <a:path w="1152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84" name="Freeform 31"/>
            <p:cNvSpPr>
              <a:spLocks noChangeShapeType="true"/>
            </p:cNvSpPr>
            <p:nvPr/>
          </p:nvSpPr>
          <p:spPr>
            <a:xfrm>
              <a:off x="1676400" y="5706762"/>
              <a:ext cx="1219200" cy="228600"/>
            </a:xfrm>
            <a:custGeom>
              <a:avLst/>
              <a:gdLst>
                <a:gd name="gd0" fmla="val 65536"/>
                <a:gd name="gd1" fmla="val 0"/>
                <a:gd name="gd2" fmla="val 144"/>
                <a:gd name="gd3" fmla="val 384"/>
                <a:gd name="gd4" fmla="val 0"/>
                <a:gd name="gd5" fmla="val 768"/>
                <a:gd name="gd6" fmla="val 144"/>
                <a:gd name="gd7" fmla="*/ w 0 768"/>
                <a:gd name="gd8" fmla="*/ h 0 144"/>
                <a:gd name="gd9" fmla="*/ w 21600 768"/>
                <a:gd name="gd10" fmla="*/ h 21600 144"/>
              </a:gdLst>
              <a:ahLst/>
              <a:cxnLst/>
              <a:rect l="gd7" t="gd8" r="gd9" b="gd10"/>
              <a:pathLst>
                <a:path w="768" h="144">
                  <a:moveTo>
                    <a:pt x="gd1" y="gd2"/>
                  </a:moveTo>
                  <a:cubicBezTo>
                    <a:pt x="128" y="72"/>
                    <a:pt x="256" y="0"/>
                    <a:pt x="384" y="0"/>
                  </a:cubicBezTo>
                  <a:cubicBezTo>
                    <a:pt x="512" y="0"/>
                    <a:pt x="640" y="72"/>
                    <a:pt x="768" y="144"/>
                  </a:cubicBezTo>
                </a:path>
                <a:path w="768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85" name="Rectangle 32"/>
            <p:cNvSpPr>
              <a:spLocks noChangeShapeType="true"/>
            </p:cNvSpPr>
            <p:nvPr/>
          </p:nvSpPr>
          <p:spPr>
            <a:xfrm>
              <a:off x="6400800" y="5943600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86" name="Rectangle 33"/>
            <p:cNvSpPr>
              <a:spLocks noChangeShapeType="true"/>
            </p:cNvSpPr>
            <p:nvPr/>
          </p:nvSpPr>
          <p:spPr>
            <a:xfrm>
              <a:off x="6705600" y="5943600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4</a:t>
              </a:r>
              <a:endParaRPr/>
            </a:p>
          </p:txBody>
        </p:sp>
        <p:sp>
          <p:nvSpPr>
            <p:cNvPr id="487" name="Freeform 34"/>
            <p:cNvSpPr>
              <a:spLocks noChangeShapeType="true"/>
            </p:cNvSpPr>
            <p:nvPr/>
          </p:nvSpPr>
          <p:spPr>
            <a:xfrm>
              <a:off x="2590800" y="6263216"/>
              <a:ext cx="1219200" cy="228600"/>
            </a:xfrm>
            <a:custGeom>
              <a:avLst/>
              <a:gdLst>
                <a:gd name="gd0" fmla="val 65536"/>
                <a:gd name="gd1" fmla="val 768"/>
                <a:gd name="gd2" fmla="val 0"/>
                <a:gd name="gd3" fmla="val 336"/>
                <a:gd name="gd4" fmla="val 144"/>
                <a:gd name="gd5" fmla="val 0"/>
                <a:gd name="gd6" fmla="val 0"/>
                <a:gd name="gd7" fmla="*/ w 0 768"/>
                <a:gd name="gd8" fmla="*/ h 0 144"/>
                <a:gd name="gd9" fmla="*/ w 21600 768"/>
                <a:gd name="gd10" fmla="*/ h 21600 144"/>
              </a:gdLst>
              <a:ahLst/>
              <a:cxnLst/>
              <a:rect l="gd7" t="gd8" r="gd9" b="gd10"/>
              <a:pathLst>
                <a:path w="768" h="144">
                  <a:moveTo>
                    <a:pt x="gd1" y="gd2"/>
                  </a:moveTo>
                  <a:cubicBezTo>
                    <a:pt x="616" y="72"/>
                    <a:pt x="464" y="144"/>
                    <a:pt x="336" y="144"/>
                  </a:cubicBezTo>
                  <a:cubicBezTo>
                    <a:pt x="208" y="144"/>
                    <a:pt x="104" y="72"/>
                    <a:pt x="0" y="0"/>
                  </a:cubicBezTo>
                </a:path>
                <a:path w="768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88" name="Freeform 35"/>
            <p:cNvSpPr>
              <a:spLocks noChangeShapeType="true"/>
            </p:cNvSpPr>
            <p:nvPr/>
          </p:nvSpPr>
          <p:spPr>
            <a:xfrm>
              <a:off x="3810000" y="6263216"/>
              <a:ext cx="1828800" cy="228600"/>
            </a:xfrm>
            <a:custGeom>
              <a:avLst/>
              <a:gdLst>
                <a:gd name="gd0" fmla="val 65536"/>
                <a:gd name="gd1" fmla="val 1152"/>
                <a:gd name="gd2" fmla="val 0"/>
                <a:gd name="gd3" fmla="val 576"/>
                <a:gd name="gd4" fmla="val 144"/>
                <a:gd name="gd5" fmla="val 0"/>
                <a:gd name="gd6" fmla="val 0"/>
                <a:gd name="gd7" fmla="*/ w 0 1152"/>
                <a:gd name="gd8" fmla="*/ h 0 144"/>
                <a:gd name="gd9" fmla="*/ w 21600 1152"/>
                <a:gd name="gd10" fmla="*/ h 21600 144"/>
              </a:gdLst>
              <a:ahLst/>
              <a:cxnLst/>
              <a:rect l="gd7" t="gd8" r="gd9" b="gd10"/>
              <a:pathLst>
                <a:path w="1152" h="144">
                  <a:moveTo>
                    <a:pt x="gd1" y="gd2"/>
                  </a:moveTo>
                  <a:cubicBezTo>
                    <a:pt x="960" y="72"/>
                    <a:pt x="768" y="144"/>
                    <a:pt x="576" y="144"/>
                  </a:cubicBezTo>
                  <a:cubicBezTo>
                    <a:pt x="384" y="144"/>
                    <a:pt x="192" y="72"/>
                    <a:pt x="0" y="0"/>
                  </a:cubicBezTo>
                </a:path>
                <a:path w="1152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489" name="Freeform 36"/>
            <p:cNvSpPr>
              <a:spLocks noChangeShapeType="true"/>
            </p:cNvSpPr>
            <p:nvPr/>
          </p:nvSpPr>
          <p:spPr>
            <a:xfrm>
              <a:off x="5638800" y="6263216"/>
              <a:ext cx="1219200" cy="228600"/>
            </a:xfrm>
            <a:custGeom>
              <a:avLst/>
              <a:gdLst>
                <a:gd name="gd0" fmla="val 65536"/>
                <a:gd name="gd1" fmla="val 768"/>
                <a:gd name="gd2" fmla="val 0"/>
                <a:gd name="gd3" fmla="val 384"/>
                <a:gd name="gd4" fmla="val 144"/>
                <a:gd name="gd5" fmla="val 0"/>
                <a:gd name="gd6" fmla="val 0"/>
                <a:gd name="gd7" fmla="*/ w 0 768"/>
                <a:gd name="gd8" fmla="*/ h 0 144"/>
                <a:gd name="gd9" fmla="*/ w 21600 768"/>
                <a:gd name="gd10" fmla="*/ h 21600 144"/>
              </a:gdLst>
              <a:ahLst/>
              <a:cxnLst/>
              <a:rect l="gd7" t="gd8" r="gd9" b="gd10"/>
              <a:pathLst>
                <a:path w="768" h="144">
                  <a:moveTo>
                    <a:pt x="gd1" y="gd2"/>
                  </a:moveTo>
                  <a:cubicBezTo>
                    <a:pt x="640" y="72"/>
                    <a:pt x="512" y="144"/>
                    <a:pt x="384" y="144"/>
                  </a:cubicBezTo>
                  <a:cubicBezTo>
                    <a:pt x="256" y="144"/>
                    <a:pt x="63" y="23"/>
                    <a:pt x="0" y="0"/>
                  </a:cubicBezTo>
                </a:path>
                <a:path w="768" h="144"/>
              </a:pathLst>
            </a:custGeom>
            <a:noFill/>
            <a:ln w="25560">
              <a:solidFill>
                <a:schemeClr val="dk1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490" name="Text Box 37"/>
          <p:cNvSpPr txBox="true">
            <a:spLocks noGrp="true" noChangeShapeType="true"/>
          </p:cNvSpPr>
          <p:nvPr/>
        </p:nvSpPr>
        <p:spPr>
          <a:xfrm>
            <a:off x="1789112" y="4484687"/>
            <a:ext cx="801687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Header</a:t>
            </a:r>
            <a:endParaRPr/>
          </a:p>
        </p:txBody>
      </p:sp>
      <p:sp>
        <p:nvSpPr>
          <p:cNvPr id="491" name="Line 38"/>
          <p:cNvSpPr>
            <a:spLocks noGrp="true" noChangeShapeType="true"/>
          </p:cNvSpPr>
          <p:nvPr/>
        </p:nvSpPr>
        <p:spPr>
          <a:xfrm>
            <a:off x="2590800" y="4645025"/>
            <a:ext cx="533400" cy="1587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p="http://schemas.openxmlformats.org/presentationml/2006/main">
  <p:cSld>
    <p:spTree>
      <p:nvGrpSpPr>
        <p:cNvPr id="4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Rectangle 1"/>
          <p:cNvSpPr>
            <a:spLocks noGrp="true" noChangeShapeType="true"/>
          </p:cNvSpPr>
          <p:nvPr/>
        </p:nvSpPr>
        <p:spPr>
          <a:xfrm rot="0" flipH="false" flipV="false">
            <a:off x="2400300" y="3178629"/>
            <a:ext cx="1295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m1</a:t>
            </a:r>
            <a:endParaRPr/>
          </a:p>
        </p:txBody>
      </p:sp>
      <p:sp>
        <p:nvSpPr>
          <p:cNvPr id="494" name="Rectangle 2"/>
          <p:cNvSpPr>
            <a:spLocks noGrp="true" noChangeShapeType="true"/>
          </p:cNvSpPr>
          <p:nvPr/>
        </p:nvSpPr>
        <p:spPr>
          <a:xfrm rot="0" flipH="false" flipV="false">
            <a:off x="3695700" y="3178629"/>
            <a:ext cx="3810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495" name="Rectangle 3"/>
          <p:cNvSpPr>
            <a:spLocks noGrp="true" noChangeShapeType="true"/>
          </p:cNvSpPr>
          <p:nvPr/>
        </p:nvSpPr>
        <p:spPr>
          <a:xfrm rot="0" flipH="false" flipV="false">
            <a:off x="2400300" y="3483429"/>
            <a:ext cx="1676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96" name="Rectangle 4"/>
          <p:cNvSpPr>
            <a:spLocks noGrp="true" noChangeShapeType="true"/>
          </p:cNvSpPr>
          <p:nvPr>
            <p:ph type="title"/>
          </p:nvPr>
        </p:nvSpPr>
        <p:spPr>
          <a:xfrm>
            <a:off x="419100" y="484187"/>
            <a:ext cx="83058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Constant Time Coalescing (Case 1)</a:t>
            </a:r>
            <a:endParaRPr/>
          </a:p>
        </p:txBody>
      </p:sp>
      <p:sp>
        <p:nvSpPr>
          <p:cNvPr id="497" name="Rectangle 5"/>
          <p:cNvSpPr>
            <a:spLocks noGrp="true" noChangeShapeType="true"/>
          </p:cNvSpPr>
          <p:nvPr/>
        </p:nvSpPr>
        <p:spPr>
          <a:xfrm rot="0" flipH="false" flipV="false">
            <a:off x="2400300" y="3788229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498" name="Rectangle 6"/>
          <p:cNvSpPr>
            <a:spLocks noGrp="true" noChangeShapeType="true"/>
          </p:cNvSpPr>
          <p:nvPr/>
        </p:nvSpPr>
        <p:spPr>
          <a:xfrm rot="0" flipH="false" flipV="false">
            <a:off x="2400300" y="3788229"/>
            <a:ext cx="1295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m1</a:t>
            </a:r>
            <a:endParaRPr/>
          </a:p>
        </p:txBody>
      </p:sp>
      <p:sp>
        <p:nvSpPr>
          <p:cNvPr id="499" name="Rectangle 7"/>
          <p:cNvSpPr>
            <a:spLocks noGrp="true" noChangeShapeType="true"/>
          </p:cNvSpPr>
          <p:nvPr/>
        </p:nvSpPr>
        <p:spPr>
          <a:xfrm rot="0" flipH="false" flipV="false">
            <a:off x="3695700" y="3788229"/>
            <a:ext cx="3810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500" name="Rectangle 8"/>
          <p:cNvSpPr>
            <a:spLocks noGrp="true" noChangeShapeType="true"/>
          </p:cNvSpPr>
          <p:nvPr/>
        </p:nvSpPr>
        <p:spPr>
          <a:xfrm rot="0" flipH="false" flipV="false">
            <a:off x="2400300" y="3178629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01" name="Line 9"/>
          <p:cNvSpPr>
            <a:spLocks noGrp="true" noChangeShapeType="true"/>
          </p:cNvSpPr>
          <p:nvPr/>
        </p:nvSpPr>
        <p:spPr>
          <a:xfrm rot="0" flipH="false" flipV="false">
            <a:off x="3238500" y="5464629"/>
            <a:ext cx="1587" cy="4572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502" name="Rectangle 10"/>
          <p:cNvSpPr>
            <a:spLocks noGrp="true" noChangeShapeType="true"/>
          </p:cNvSpPr>
          <p:nvPr/>
        </p:nvSpPr>
        <p:spPr>
          <a:xfrm rot="0" flipH="false" flipV="false">
            <a:off x="2400300" y="4093029"/>
            <a:ext cx="1295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n</a:t>
            </a:r>
            <a:endParaRPr/>
          </a:p>
        </p:txBody>
      </p:sp>
      <p:sp>
        <p:nvSpPr>
          <p:cNvPr id="503" name="Rectangle 11"/>
          <p:cNvSpPr>
            <a:spLocks noGrp="true" noChangeShapeType="true"/>
          </p:cNvSpPr>
          <p:nvPr/>
        </p:nvSpPr>
        <p:spPr>
          <a:xfrm rot="0" flipH="false" flipV="false">
            <a:off x="3695700" y="4093029"/>
            <a:ext cx="3810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504" name="Rectangle 12"/>
          <p:cNvSpPr>
            <a:spLocks noGrp="true" noChangeShapeType="true"/>
          </p:cNvSpPr>
          <p:nvPr/>
        </p:nvSpPr>
        <p:spPr>
          <a:xfrm rot="0" flipH="false" flipV="false">
            <a:off x="2400300" y="4397829"/>
            <a:ext cx="1676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05" name="Rectangle 13"/>
          <p:cNvSpPr>
            <a:spLocks noGrp="true" noChangeShapeType="true"/>
          </p:cNvSpPr>
          <p:nvPr/>
        </p:nvSpPr>
        <p:spPr>
          <a:xfrm rot="0" flipH="false" flipV="false">
            <a:off x="2400300" y="4702629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06" name="Rectangle 14"/>
          <p:cNvSpPr>
            <a:spLocks noGrp="true" noChangeShapeType="true"/>
          </p:cNvSpPr>
          <p:nvPr/>
        </p:nvSpPr>
        <p:spPr>
          <a:xfrm rot="0" flipH="false" flipV="false">
            <a:off x="2400300" y="4702629"/>
            <a:ext cx="1295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n</a:t>
            </a:r>
            <a:endParaRPr/>
          </a:p>
        </p:txBody>
      </p:sp>
      <p:sp>
        <p:nvSpPr>
          <p:cNvPr id="507" name="Rectangle 15"/>
          <p:cNvSpPr>
            <a:spLocks noGrp="true" noChangeShapeType="true"/>
          </p:cNvSpPr>
          <p:nvPr/>
        </p:nvSpPr>
        <p:spPr>
          <a:xfrm rot="0" flipH="false" flipV="false">
            <a:off x="3695700" y="4702629"/>
            <a:ext cx="3810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508" name="Rectangle 16"/>
          <p:cNvSpPr>
            <a:spLocks noGrp="true" noChangeShapeType="true"/>
          </p:cNvSpPr>
          <p:nvPr/>
        </p:nvSpPr>
        <p:spPr>
          <a:xfrm rot="0" flipH="false" flipV="false">
            <a:off x="2400300" y="4093029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09" name="Rectangle 17"/>
          <p:cNvSpPr>
            <a:spLocks noGrp="true" noChangeShapeType="true"/>
          </p:cNvSpPr>
          <p:nvPr/>
        </p:nvSpPr>
        <p:spPr>
          <a:xfrm rot="0" flipH="false" flipV="false">
            <a:off x="2400300" y="5007429"/>
            <a:ext cx="1295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m2</a:t>
            </a:r>
            <a:endParaRPr/>
          </a:p>
        </p:txBody>
      </p:sp>
      <p:sp>
        <p:nvSpPr>
          <p:cNvPr id="510" name="Rectangle 18"/>
          <p:cNvSpPr>
            <a:spLocks noGrp="true" noChangeShapeType="true"/>
          </p:cNvSpPr>
          <p:nvPr/>
        </p:nvSpPr>
        <p:spPr>
          <a:xfrm rot="0" flipH="false" flipV="false">
            <a:off x="3695700" y="5007429"/>
            <a:ext cx="3810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511" name="Rectangle 19"/>
          <p:cNvSpPr>
            <a:spLocks noGrp="true" noChangeShapeType="true"/>
          </p:cNvSpPr>
          <p:nvPr/>
        </p:nvSpPr>
        <p:spPr>
          <a:xfrm rot="0" flipH="false" flipV="false">
            <a:off x="2400300" y="5312229"/>
            <a:ext cx="1676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12" name="Rectangle 20"/>
          <p:cNvSpPr>
            <a:spLocks noGrp="true" noChangeShapeType="true"/>
          </p:cNvSpPr>
          <p:nvPr/>
        </p:nvSpPr>
        <p:spPr>
          <a:xfrm rot="0" flipH="false" flipV="false">
            <a:off x="2400300" y="5617029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13" name="Rectangle 21"/>
          <p:cNvSpPr>
            <a:spLocks noGrp="true" noChangeShapeType="true"/>
          </p:cNvSpPr>
          <p:nvPr/>
        </p:nvSpPr>
        <p:spPr>
          <a:xfrm rot="0" flipH="false" flipV="false">
            <a:off x="2400300" y="5617029"/>
            <a:ext cx="1295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m2</a:t>
            </a:r>
            <a:endParaRPr/>
          </a:p>
        </p:txBody>
      </p:sp>
      <p:sp>
        <p:nvSpPr>
          <p:cNvPr id="514" name="Rectangle 22"/>
          <p:cNvSpPr>
            <a:spLocks noGrp="true" noChangeShapeType="true"/>
          </p:cNvSpPr>
          <p:nvPr/>
        </p:nvSpPr>
        <p:spPr>
          <a:xfrm rot="0" flipH="false" flipV="false">
            <a:off x="3695700" y="5617029"/>
            <a:ext cx="3810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515" name="Rectangle 23"/>
          <p:cNvSpPr>
            <a:spLocks noGrp="true" noChangeShapeType="true"/>
          </p:cNvSpPr>
          <p:nvPr/>
        </p:nvSpPr>
        <p:spPr>
          <a:xfrm rot="0" flipH="false" flipV="false">
            <a:off x="2400300" y="5007429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516" name="Group 1"/>
          <p:cNvGrpSpPr/>
          <p:nvPr/>
        </p:nvGrpSpPr>
        <p:grpSpPr>
          <a:xfrm rot="0" flipH="false" flipV="false">
            <a:off x="4229100" y="3178629"/>
            <a:ext cx="2514600" cy="2743200"/>
            <a:chOff x="3581400" y="1905000"/>
            <a:chExt cx="2514600" cy="2743200"/>
          </a:xfrm>
        </p:grpSpPr>
        <p:sp>
          <p:nvSpPr>
            <p:cNvPr id="517" name="Rectangle 24"/>
            <p:cNvSpPr>
              <a:spLocks noChangeShapeType="true"/>
            </p:cNvSpPr>
            <p:nvPr/>
          </p:nvSpPr>
          <p:spPr>
            <a:xfrm>
              <a:off x="4419600" y="1905000"/>
              <a:ext cx="1295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m1</a:t>
              </a:r>
              <a:endParaRPr/>
            </a:p>
          </p:txBody>
        </p:sp>
        <p:sp>
          <p:nvSpPr>
            <p:cNvPr id="518" name="Rectangle 25"/>
            <p:cNvSpPr>
              <a:spLocks noChangeShapeType="true"/>
            </p:cNvSpPr>
            <p:nvPr/>
          </p:nvSpPr>
          <p:spPr>
            <a:xfrm>
              <a:off x="5715000" y="1905000"/>
              <a:ext cx="3810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1</a:t>
              </a:r>
              <a:endParaRPr/>
            </a:p>
          </p:txBody>
        </p:sp>
        <p:sp>
          <p:nvSpPr>
            <p:cNvPr id="519" name="Rectangle 26"/>
            <p:cNvSpPr>
              <a:spLocks noChangeShapeType="true"/>
            </p:cNvSpPr>
            <p:nvPr/>
          </p:nvSpPr>
          <p:spPr>
            <a:xfrm>
              <a:off x="4419600" y="2209800"/>
              <a:ext cx="1676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20" name="Rectangle 27"/>
            <p:cNvSpPr>
              <a:spLocks noChangeShapeType="true"/>
            </p:cNvSpPr>
            <p:nvPr/>
          </p:nvSpPr>
          <p:spPr>
            <a:xfrm>
              <a:off x="4419600" y="2514600"/>
              <a:ext cx="1676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21" name="Rectangle 28"/>
            <p:cNvSpPr>
              <a:spLocks noChangeShapeType="true"/>
            </p:cNvSpPr>
            <p:nvPr/>
          </p:nvSpPr>
          <p:spPr>
            <a:xfrm>
              <a:off x="4419600" y="2514600"/>
              <a:ext cx="1295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m1</a:t>
              </a:r>
              <a:endParaRPr/>
            </a:p>
          </p:txBody>
        </p:sp>
        <p:sp>
          <p:nvSpPr>
            <p:cNvPr id="522" name="Rectangle 29"/>
            <p:cNvSpPr>
              <a:spLocks noChangeShapeType="true"/>
            </p:cNvSpPr>
            <p:nvPr/>
          </p:nvSpPr>
          <p:spPr>
            <a:xfrm>
              <a:off x="5715000" y="2514600"/>
              <a:ext cx="3810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1</a:t>
              </a:r>
              <a:endParaRPr/>
            </a:p>
          </p:txBody>
        </p:sp>
        <p:sp>
          <p:nvSpPr>
            <p:cNvPr id="523" name="Rectangle 30"/>
            <p:cNvSpPr>
              <a:spLocks noChangeShapeType="true"/>
            </p:cNvSpPr>
            <p:nvPr/>
          </p:nvSpPr>
          <p:spPr>
            <a:xfrm>
              <a:off x="4419600" y="1905000"/>
              <a:ext cx="1676400" cy="9144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24" name="Line 31"/>
            <p:cNvSpPr>
              <a:spLocks noChangeShapeType="true"/>
            </p:cNvSpPr>
            <p:nvPr/>
          </p:nvSpPr>
          <p:spPr>
            <a:xfrm>
              <a:off x="5257800" y="4191000"/>
              <a:ext cx="1588" cy="457200"/>
            </a:xfrm>
            <a:prstGeom prst="line">
              <a:avLst/>
            </a:prstGeom>
            <a:noFill/>
            <a:ln w="25560">
              <a:solidFill>
                <a:schemeClr val="dk1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525" name="Rectangle 32"/>
            <p:cNvSpPr>
              <a:spLocks noChangeShapeType="true"/>
            </p:cNvSpPr>
            <p:nvPr/>
          </p:nvSpPr>
          <p:spPr>
            <a:xfrm>
              <a:off x="4419600" y="2819400"/>
              <a:ext cx="1295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n</a:t>
              </a:r>
              <a:endParaRPr/>
            </a:p>
          </p:txBody>
        </p:sp>
        <p:sp>
          <p:nvSpPr>
            <p:cNvPr id="526" name="Rectangle 33"/>
            <p:cNvSpPr>
              <a:spLocks noChangeShapeType="true"/>
            </p:cNvSpPr>
            <p:nvPr/>
          </p:nvSpPr>
          <p:spPr>
            <a:xfrm>
              <a:off x="5715000" y="2819400"/>
              <a:ext cx="3810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0</a:t>
              </a:r>
              <a:endParaRPr/>
            </a:p>
          </p:txBody>
        </p:sp>
        <p:sp>
          <p:nvSpPr>
            <p:cNvPr id="527" name="Rectangle 34"/>
            <p:cNvSpPr>
              <a:spLocks noChangeShapeType="true"/>
            </p:cNvSpPr>
            <p:nvPr/>
          </p:nvSpPr>
          <p:spPr>
            <a:xfrm>
              <a:off x="4419600" y="3124200"/>
              <a:ext cx="1676400" cy="304800"/>
            </a:xfrm>
            <a:prstGeom prst="rect">
              <a:avLst/>
            </a:prstGeom>
            <a:solidFill>
              <a:schemeClr val="lt1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28" name="Rectangle 35"/>
            <p:cNvSpPr>
              <a:spLocks noChangeShapeType="true"/>
            </p:cNvSpPr>
            <p:nvPr/>
          </p:nvSpPr>
          <p:spPr>
            <a:xfrm>
              <a:off x="4419600" y="3429000"/>
              <a:ext cx="1676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29" name="Rectangle 36"/>
            <p:cNvSpPr>
              <a:spLocks noChangeShapeType="true"/>
            </p:cNvSpPr>
            <p:nvPr/>
          </p:nvSpPr>
          <p:spPr>
            <a:xfrm>
              <a:off x="4419600" y="3429000"/>
              <a:ext cx="1295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n</a:t>
              </a:r>
              <a:endParaRPr/>
            </a:p>
          </p:txBody>
        </p:sp>
        <p:sp>
          <p:nvSpPr>
            <p:cNvPr id="530" name="Rectangle 37"/>
            <p:cNvSpPr>
              <a:spLocks noChangeShapeType="true"/>
            </p:cNvSpPr>
            <p:nvPr/>
          </p:nvSpPr>
          <p:spPr>
            <a:xfrm>
              <a:off x="5715000" y="3429000"/>
              <a:ext cx="3810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0</a:t>
              </a:r>
              <a:endParaRPr/>
            </a:p>
          </p:txBody>
        </p:sp>
        <p:sp>
          <p:nvSpPr>
            <p:cNvPr id="531" name="Rectangle 38"/>
            <p:cNvSpPr>
              <a:spLocks noChangeShapeType="true"/>
            </p:cNvSpPr>
            <p:nvPr/>
          </p:nvSpPr>
          <p:spPr>
            <a:xfrm>
              <a:off x="4419600" y="2819400"/>
              <a:ext cx="1676400" cy="9144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32" name="Rectangle 39"/>
            <p:cNvSpPr>
              <a:spLocks noChangeShapeType="true"/>
            </p:cNvSpPr>
            <p:nvPr/>
          </p:nvSpPr>
          <p:spPr>
            <a:xfrm>
              <a:off x="4419600" y="3733800"/>
              <a:ext cx="1295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m2</a:t>
              </a:r>
              <a:endParaRPr/>
            </a:p>
          </p:txBody>
        </p:sp>
        <p:sp>
          <p:nvSpPr>
            <p:cNvPr id="533" name="Rectangle 40"/>
            <p:cNvSpPr>
              <a:spLocks noChangeShapeType="true"/>
            </p:cNvSpPr>
            <p:nvPr/>
          </p:nvSpPr>
          <p:spPr>
            <a:xfrm>
              <a:off x="5715000" y="3733800"/>
              <a:ext cx="3810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1</a:t>
              </a:r>
              <a:endParaRPr/>
            </a:p>
          </p:txBody>
        </p:sp>
        <p:sp>
          <p:nvSpPr>
            <p:cNvPr id="534" name="Rectangle 41"/>
            <p:cNvSpPr>
              <a:spLocks noChangeShapeType="true"/>
            </p:cNvSpPr>
            <p:nvPr/>
          </p:nvSpPr>
          <p:spPr>
            <a:xfrm>
              <a:off x="4419600" y="4038600"/>
              <a:ext cx="1676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35" name="Rectangle 42"/>
            <p:cNvSpPr>
              <a:spLocks noChangeShapeType="true"/>
            </p:cNvSpPr>
            <p:nvPr/>
          </p:nvSpPr>
          <p:spPr>
            <a:xfrm>
              <a:off x="4419600" y="4343400"/>
              <a:ext cx="1676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36" name="Rectangle 43"/>
            <p:cNvSpPr>
              <a:spLocks noChangeShapeType="true"/>
            </p:cNvSpPr>
            <p:nvPr/>
          </p:nvSpPr>
          <p:spPr>
            <a:xfrm>
              <a:off x="4419600" y="4343400"/>
              <a:ext cx="1295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m2</a:t>
              </a:r>
              <a:endParaRPr/>
            </a:p>
          </p:txBody>
        </p:sp>
        <p:sp>
          <p:nvSpPr>
            <p:cNvPr id="537" name="Rectangle 44"/>
            <p:cNvSpPr>
              <a:spLocks noChangeShapeType="true"/>
            </p:cNvSpPr>
            <p:nvPr/>
          </p:nvSpPr>
          <p:spPr>
            <a:xfrm>
              <a:off x="5715000" y="4343400"/>
              <a:ext cx="3810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1</a:t>
              </a:r>
              <a:endParaRPr/>
            </a:p>
          </p:txBody>
        </p:sp>
        <p:sp>
          <p:nvSpPr>
            <p:cNvPr id="538" name="Rectangle 45"/>
            <p:cNvSpPr>
              <a:spLocks noChangeShapeType="true"/>
            </p:cNvSpPr>
            <p:nvPr/>
          </p:nvSpPr>
          <p:spPr>
            <a:xfrm>
              <a:off x="4419600" y="3733800"/>
              <a:ext cx="1676400" cy="9144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39" name="Line 46"/>
            <p:cNvSpPr>
              <a:spLocks noChangeShapeType="true"/>
            </p:cNvSpPr>
            <p:nvPr/>
          </p:nvSpPr>
          <p:spPr>
            <a:xfrm>
              <a:off x="3581400" y="3276600"/>
              <a:ext cx="609600" cy="1588"/>
            </a:xfrm>
            <a:prstGeom prst="line">
              <a:avLst/>
            </a:prstGeom>
            <a:noFill/>
            <a:ln w="25560">
              <a:solidFill>
                <a:schemeClr val="dk1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</p:grpSp>
      <p:sp>
        <p:nvSpPr>
          <p:cNvPr id="540" name=""/>
          <p:cNvSpPr txBox="true"/>
          <p:nvPr/>
        </p:nvSpPr>
        <p:spPr>
          <a:xfrm rot="0" flipH="false" flipV="false">
            <a:off x="1038497" y="1776549"/>
            <a:ext cx="55880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en-US"/>
              <a:t>both previous and next blocks are allocated</a:t>
            </a: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p="http://schemas.openxmlformats.org/presentationml/2006/main">
  <p:cSld>
    <p:spTree>
      <p:nvGrpSpPr>
        <p:cNvPr id="5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Rectangle 4"/>
          <p:cNvSpPr>
            <a:spLocks noGrp="true" noChangeShapeType="true"/>
          </p:cNvSpPr>
          <p:nvPr>
            <p:ph type="title"/>
          </p:nvPr>
        </p:nvSpPr>
        <p:spPr>
          <a:xfrm>
            <a:off x="419100" y="533400"/>
            <a:ext cx="83058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Constant Time Coalescing (Case 2)</a:t>
            </a:r>
            <a:endParaRPr/>
          </a:p>
        </p:txBody>
      </p:sp>
      <p:sp>
        <p:nvSpPr>
          <p:cNvPr id="543" name="Rectangle 14"/>
          <p:cNvSpPr>
            <a:spLocks noGrp="true" noChangeShapeType="true"/>
          </p:cNvSpPr>
          <p:nvPr/>
        </p:nvSpPr>
        <p:spPr>
          <a:xfrm rot="0" flipH="false" flipV="false">
            <a:off x="1942011" y="2884714"/>
            <a:ext cx="1295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m1</a:t>
            </a:r>
            <a:endParaRPr/>
          </a:p>
        </p:txBody>
      </p:sp>
      <p:sp>
        <p:nvSpPr>
          <p:cNvPr id="544" name="Rectangle 15"/>
          <p:cNvSpPr>
            <a:spLocks noGrp="true" noChangeShapeType="true"/>
          </p:cNvSpPr>
          <p:nvPr/>
        </p:nvSpPr>
        <p:spPr>
          <a:xfrm rot="0" flipH="false" flipV="false">
            <a:off x="3237411" y="2884714"/>
            <a:ext cx="3810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545" name="Rectangle 16"/>
          <p:cNvSpPr>
            <a:spLocks noGrp="true" noChangeShapeType="true"/>
          </p:cNvSpPr>
          <p:nvPr/>
        </p:nvSpPr>
        <p:spPr>
          <a:xfrm rot="0" flipH="false" flipV="false">
            <a:off x="1942011" y="3189514"/>
            <a:ext cx="1676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46" name="Rectangle 17"/>
          <p:cNvSpPr>
            <a:spLocks noGrp="true" noChangeShapeType="true"/>
          </p:cNvSpPr>
          <p:nvPr/>
        </p:nvSpPr>
        <p:spPr>
          <a:xfrm rot="0" flipH="false" flipV="false">
            <a:off x="1942011" y="3494314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47" name="Rectangle 18"/>
          <p:cNvSpPr>
            <a:spLocks noGrp="true" noChangeShapeType="true"/>
          </p:cNvSpPr>
          <p:nvPr/>
        </p:nvSpPr>
        <p:spPr>
          <a:xfrm rot="0" flipH="false" flipV="false">
            <a:off x="1942011" y="3494314"/>
            <a:ext cx="1295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m1</a:t>
            </a:r>
            <a:endParaRPr/>
          </a:p>
        </p:txBody>
      </p:sp>
      <p:sp>
        <p:nvSpPr>
          <p:cNvPr id="548" name="Rectangle 19"/>
          <p:cNvSpPr>
            <a:spLocks noGrp="true" noChangeShapeType="true"/>
          </p:cNvSpPr>
          <p:nvPr/>
        </p:nvSpPr>
        <p:spPr>
          <a:xfrm rot="0" flipH="false" flipV="false">
            <a:off x="3237411" y="3494314"/>
            <a:ext cx="3810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549" name="Rectangle 20"/>
          <p:cNvSpPr>
            <a:spLocks noGrp="true" noChangeShapeType="true"/>
          </p:cNvSpPr>
          <p:nvPr/>
        </p:nvSpPr>
        <p:spPr>
          <a:xfrm rot="0" flipH="false" flipV="false">
            <a:off x="1942011" y="2884714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50" name="Line 21"/>
          <p:cNvSpPr>
            <a:spLocks noGrp="true" noChangeShapeType="true"/>
          </p:cNvSpPr>
          <p:nvPr/>
        </p:nvSpPr>
        <p:spPr>
          <a:xfrm rot="0" flipH="false" flipV="false">
            <a:off x="2780211" y="5170714"/>
            <a:ext cx="1587" cy="4572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551" name="Rectangle 22"/>
          <p:cNvSpPr>
            <a:spLocks noGrp="true" noChangeShapeType="true"/>
          </p:cNvSpPr>
          <p:nvPr/>
        </p:nvSpPr>
        <p:spPr>
          <a:xfrm rot="0" flipH="false" flipV="false">
            <a:off x="1942011" y="3799114"/>
            <a:ext cx="1295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n</a:t>
            </a:r>
            <a:endParaRPr/>
          </a:p>
        </p:txBody>
      </p:sp>
      <p:sp>
        <p:nvSpPr>
          <p:cNvPr id="552" name="Rectangle 23"/>
          <p:cNvSpPr>
            <a:spLocks noGrp="true" noChangeShapeType="true"/>
          </p:cNvSpPr>
          <p:nvPr/>
        </p:nvSpPr>
        <p:spPr>
          <a:xfrm rot="0" flipH="false" flipV="false">
            <a:off x="3237411" y="3799114"/>
            <a:ext cx="3810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553" name="Rectangle 24"/>
          <p:cNvSpPr>
            <a:spLocks noGrp="true" noChangeShapeType="true"/>
          </p:cNvSpPr>
          <p:nvPr/>
        </p:nvSpPr>
        <p:spPr>
          <a:xfrm rot="0" flipH="false" flipV="false">
            <a:off x="1942011" y="4103914"/>
            <a:ext cx="1676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54" name="Rectangle 25"/>
          <p:cNvSpPr>
            <a:spLocks noGrp="true" noChangeShapeType="true"/>
          </p:cNvSpPr>
          <p:nvPr/>
        </p:nvSpPr>
        <p:spPr>
          <a:xfrm rot="0" flipH="false" flipV="false">
            <a:off x="1942011" y="4408714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55" name="Rectangle 26"/>
          <p:cNvSpPr>
            <a:spLocks noGrp="true" noChangeShapeType="true"/>
          </p:cNvSpPr>
          <p:nvPr/>
        </p:nvSpPr>
        <p:spPr>
          <a:xfrm rot="0" flipH="false" flipV="false">
            <a:off x="1942011" y="4408714"/>
            <a:ext cx="1295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n</a:t>
            </a:r>
            <a:endParaRPr/>
          </a:p>
        </p:txBody>
      </p:sp>
      <p:sp>
        <p:nvSpPr>
          <p:cNvPr id="556" name="Rectangle 27"/>
          <p:cNvSpPr>
            <a:spLocks noGrp="true" noChangeShapeType="true"/>
          </p:cNvSpPr>
          <p:nvPr/>
        </p:nvSpPr>
        <p:spPr>
          <a:xfrm rot="0" flipH="false" flipV="false">
            <a:off x="3237411" y="4408714"/>
            <a:ext cx="3810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557" name="Rectangle 28"/>
          <p:cNvSpPr>
            <a:spLocks noGrp="true" noChangeShapeType="true"/>
          </p:cNvSpPr>
          <p:nvPr/>
        </p:nvSpPr>
        <p:spPr>
          <a:xfrm rot="0" flipH="false" flipV="false">
            <a:off x="1942011" y="3799114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58" name="Rectangle 29"/>
          <p:cNvSpPr>
            <a:spLocks noGrp="true" noChangeShapeType="true"/>
          </p:cNvSpPr>
          <p:nvPr/>
        </p:nvSpPr>
        <p:spPr>
          <a:xfrm rot="0" flipH="false" flipV="false">
            <a:off x="1942011" y="4713514"/>
            <a:ext cx="12954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m2</a:t>
            </a:r>
            <a:endParaRPr/>
          </a:p>
        </p:txBody>
      </p:sp>
      <p:sp>
        <p:nvSpPr>
          <p:cNvPr id="559" name="Rectangle 30"/>
          <p:cNvSpPr>
            <a:spLocks noGrp="true" noChangeShapeType="true"/>
          </p:cNvSpPr>
          <p:nvPr/>
        </p:nvSpPr>
        <p:spPr>
          <a:xfrm rot="0" flipH="false" flipV="false">
            <a:off x="3237411" y="4713514"/>
            <a:ext cx="3810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0</a:t>
            </a:r>
            <a:endParaRPr/>
          </a:p>
        </p:txBody>
      </p:sp>
      <p:sp>
        <p:nvSpPr>
          <p:cNvPr id="560" name="Rectangle 31"/>
          <p:cNvSpPr>
            <a:spLocks noGrp="true" noChangeShapeType="true"/>
          </p:cNvSpPr>
          <p:nvPr/>
        </p:nvSpPr>
        <p:spPr>
          <a:xfrm rot="0" flipH="false" flipV="false">
            <a:off x="1942011" y="5018314"/>
            <a:ext cx="16764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61" name="Rectangle 32"/>
          <p:cNvSpPr>
            <a:spLocks noGrp="true" noChangeShapeType="true"/>
          </p:cNvSpPr>
          <p:nvPr/>
        </p:nvSpPr>
        <p:spPr>
          <a:xfrm rot="0" flipH="false" flipV="false">
            <a:off x="1942011" y="5323114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62" name="Rectangle 33"/>
          <p:cNvSpPr>
            <a:spLocks noGrp="true" noChangeShapeType="true"/>
          </p:cNvSpPr>
          <p:nvPr/>
        </p:nvSpPr>
        <p:spPr>
          <a:xfrm rot="0" flipH="false" flipV="false">
            <a:off x="1942011" y="5323114"/>
            <a:ext cx="12954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m2</a:t>
            </a:r>
            <a:endParaRPr/>
          </a:p>
        </p:txBody>
      </p:sp>
      <p:sp>
        <p:nvSpPr>
          <p:cNvPr id="563" name="Rectangle 34"/>
          <p:cNvSpPr>
            <a:spLocks noGrp="true" noChangeShapeType="true"/>
          </p:cNvSpPr>
          <p:nvPr/>
        </p:nvSpPr>
        <p:spPr>
          <a:xfrm rot="0" flipH="false" flipV="false">
            <a:off x="3237411" y="5323114"/>
            <a:ext cx="381000" cy="304800"/>
          </a:xfrm>
          <a:prstGeom prst="rect">
            <a:avLst/>
          </a:prstGeom>
          <a:solidFill>
            <a:schemeClr val="lt1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0</a:t>
            </a:r>
            <a:endParaRPr/>
          </a:p>
        </p:txBody>
      </p:sp>
      <p:sp>
        <p:nvSpPr>
          <p:cNvPr id="564" name="Rectangle 35"/>
          <p:cNvSpPr>
            <a:spLocks noGrp="true" noChangeShapeType="true"/>
          </p:cNvSpPr>
          <p:nvPr/>
        </p:nvSpPr>
        <p:spPr>
          <a:xfrm rot="0" flipH="false" flipV="false">
            <a:off x="1942011" y="4713514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565" name="Group 1"/>
          <p:cNvGrpSpPr/>
          <p:nvPr/>
        </p:nvGrpSpPr>
        <p:grpSpPr>
          <a:xfrm rot="0" flipH="false" flipV="false">
            <a:off x="3923211" y="2884714"/>
            <a:ext cx="2514600" cy="2743200"/>
            <a:chOff x="3733800" y="1905000"/>
            <a:chExt cx="2514600" cy="2743200"/>
          </a:xfrm>
        </p:grpSpPr>
        <p:sp>
          <p:nvSpPr>
            <p:cNvPr id="566" name="Rectangle 1"/>
            <p:cNvSpPr>
              <a:spLocks noChangeShapeType="true"/>
            </p:cNvSpPr>
            <p:nvPr/>
          </p:nvSpPr>
          <p:spPr>
            <a:xfrm>
              <a:off x="4572000" y="1905000"/>
              <a:ext cx="1295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m1</a:t>
              </a:r>
              <a:endParaRPr/>
            </a:p>
          </p:txBody>
        </p:sp>
        <p:sp>
          <p:nvSpPr>
            <p:cNvPr id="567" name="Rectangle 2"/>
            <p:cNvSpPr>
              <a:spLocks noChangeShapeType="true"/>
            </p:cNvSpPr>
            <p:nvPr/>
          </p:nvSpPr>
          <p:spPr>
            <a:xfrm>
              <a:off x="5867400" y="1905000"/>
              <a:ext cx="3810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1</a:t>
              </a:r>
              <a:endParaRPr/>
            </a:p>
          </p:txBody>
        </p:sp>
        <p:sp>
          <p:nvSpPr>
            <p:cNvPr id="568" name="Rectangle 3"/>
            <p:cNvSpPr>
              <a:spLocks noChangeShapeType="true"/>
            </p:cNvSpPr>
            <p:nvPr/>
          </p:nvSpPr>
          <p:spPr>
            <a:xfrm>
              <a:off x="4572000" y="2209800"/>
              <a:ext cx="1676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69" name="Rectangle 5"/>
            <p:cNvSpPr>
              <a:spLocks noChangeShapeType="true"/>
            </p:cNvSpPr>
            <p:nvPr/>
          </p:nvSpPr>
          <p:spPr>
            <a:xfrm>
              <a:off x="4572000" y="2514600"/>
              <a:ext cx="1676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70" name="Rectangle 6"/>
            <p:cNvSpPr>
              <a:spLocks noChangeShapeType="true"/>
            </p:cNvSpPr>
            <p:nvPr/>
          </p:nvSpPr>
          <p:spPr>
            <a:xfrm>
              <a:off x="4572000" y="2514600"/>
              <a:ext cx="1295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m1</a:t>
              </a:r>
              <a:endParaRPr/>
            </a:p>
          </p:txBody>
        </p:sp>
        <p:sp>
          <p:nvSpPr>
            <p:cNvPr id="571" name="Rectangle 7"/>
            <p:cNvSpPr>
              <a:spLocks noChangeShapeType="true"/>
            </p:cNvSpPr>
            <p:nvPr/>
          </p:nvSpPr>
          <p:spPr>
            <a:xfrm>
              <a:off x="5867400" y="2514600"/>
              <a:ext cx="3810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1</a:t>
              </a:r>
              <a:endParaRPr/>
            </a:p>
          </p:txBody>
        </p:sp>
        <p:sp>
          <p:nvSpPr>
            <p:cNvPr id="572" name="Rectangle 8"/>
            <p:cNvSpPr>
              <a:spLocks noChangeShapeType="true"/>
            </p:cNvSpPr>
            <p:nvPr/>
          </p:nvSpPr>
          <p:spPr>
            <a:xfrm>
              <a:off x="4572000" y="1905000"/>
              <a:ext cx="1676400" cy="9144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73" name="Rectangle 9"/>
            <p:cNvSpPr>
              <a:spLocks noChangeShapeType="true"/>
            </p:cNvSpPr>
            <p:nvPr/>
          </p:nvSpPr>
          <p:spPr>
            <a:xfrm>
              <a:off x="4572000" y="2819400"/>
              <a:ext cx="1295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n+m2</a:t>
              </a:r>
              <a:endParaRPr/>
            </a:p>
          </p:txBody>
        </p:sp>
        <p:sp>
          <p:nvSpPr>
            <p:cNvPr id="574" name="Rectangle 10"/>
            <p:cNvSpPr>
              <a:spLocks noChangeShapeType="true"/>
            </p:cNvSpPr>
            <p:nvPr/>
          </p:nvSpPr>
          <p:spPr>
            <a:xfrm>
              <a:off x="5867400" y="2819400"/>
              <a:ext cx="3810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0</a:t>
              </a:r>
              <a:endParaRPr/>
            </a:p>
          </p:txBody>
        </p:sp>
        <p:sp>
          <p:nvSpPr>
            <p:cNvPr id="575" name="Rectangle 11"/>
            <p:cNvSpPr>
              <a:spLocks noChangeShapeType="true"/>
            </p:cNvSpPr>
            <p:nvPr/>
          </p:nvSpPr>
          <p:spPr>
            <a:xfrm>
              <a:off x="4572000" y="4343400"/>
              <a:ext cx="1676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76" name="Rectangle 12"/>
            <p:cNvSpPr>
              <a:spLocks noChangeShapeType="true"/>
            </p:cNvSpPr>
            <p:nvPr/>
          </p:nvSpPr>
          <p:spPr>
            <a:xfrm>
              <a:off x="4572000" y="4343400"/>
              <a:ext cx="1295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n+m2</a:t>
              </a:r>
              <a:endParaRPr/>
            </a:p>
          </p:txBody>
        </p:sp>
        <p:sp>
          <p:nvSpPr>
            <p:cNvPr id="577" name="Rectangle 13"/>
            <p:cNvSpPr>
              <a:spLocks noChangeShapeType="true"/>
            </p:cNvSpPr>
            <p:nvPr/>
          </p:nvSpPr>
          <p:spPr>
            <a:xfrm>
              <a:off x="5867400" y="4343400"/>
              <a:ext cx="3810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0</a:t>
              </a:r>
              <a:endParaRPr/>
            </a:p>
          </p:txBody>
        </p:sp>
        <p:sp>
          <p:nvSpPr>
            <p:cNvPr id="578" name="Line 36"/>
            <p:cNvSpPr>
              <a:spLocks noChangeShapeType="true"/>
            </p:cNvSpPr>
            <p:nvPr/>
          </p:nvSpPr>
          <p:spPr>
            <a:xfrm>
              <a:off x="3733800" y="3276600"/>
              <a:ext cx="609600" cy="1588"/>
            </a:xfrm>
            <a:prstGeom prst="line">
              <a:avLst/>
            </a:prstGeom>
            <a:noFill/>
            <a:ln w="25560">
              <a:solidFill>
                <a:schemeClr val="dk1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579" name="Rectangle 37"/>
            <p:cNvSpPr>
              <a:spLocks noChangeShapeType="true"/>
            </p:cNvSpPr>
            <p:nvPr/>
          </p:nvSpPr>
          <p:spPr>
            <a:xfrm>
              <a:off x="4572000" y="3124200"/>
              <a:ext cx="1676400" cy="1219200"/>
            </a:xfrm>
            <a:prstGeom prst="rect">
              <a:avLst/>
            </a:prstGeom>
            <a:solidFill>
              <a:schemeClr val="lt1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580" name="Rectangle 38"/>
            <p:cNvSpPr>
              <a:spLocks noChangeShapeType="true"/>
            </p:cNvSpPr>
            <p:nvPr/>
          </p:nvSpPr>
          <p:spPr>
            <a:xfrm>
              <a:off x="4572000" y="2819400"/>
              <a:ext cx="1676400" cy="18288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581" name=""/>
          <p:cNvSpPr txBox="true"/>
          <p:nvPr/>
        </p:nvSpPr>
        <p:spPr>
          <a:xfrm rot="0" flipH="false" flipV="false">
            <a:off x="1038497" y="1776549"/>
            <a:ext cx="58547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en-US"/>
              <a:t>previous block is allocated, next block is free</a:t>
            </a: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p="http://schemas.openxmlformats.org/presentationml/2006/main">
  <p:cSld>
    <p:spTree>
      <p:nvGrpSpPr>
        <p:cNvPr id="5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Rectangle 1"/>
          <p:cNvSpPr>
            <a:spLocks noGrp="true" noChangeShapeType="true"/>
          </p:cNvSpPr>
          <p:nvPr/>
        </p:nvSpPr>
        <p:spPr>
          <a:xfrm rot="0" flipH="false" flipV="false">
            <a:off x="2242457" y="2721429"/>
            <a:ext cx="1295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m1</a:t>
            </a:r>
            <a:endParaRPr/>
          </a:p>
        </p:txBody>
      </p:sp>
      <p:sp>
        <p:nvSpPr>
          <p:cNvPr id="584" name="Rectangle 2"/>
          <p:cNvSpPr>
            <a:spLocks noGrp="true" noChangeShapeType="true"/>
          </p:cNvSpPr>
          <p:nvPr/>
        </p:nvSpPr>
        <p:spPr>
          <a:xfrm rot="0" flipH="false" flipV="false">
            <a:off x="3537857" y="2721429"/>
            <a:ext cx="3810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0</a:t>
            </a:r>
            <a:endParaRPr/>
          </a:p>
        </p:txBody>
      </p:sp>
      <p:sp>
        <p:nvSpPr>
          <p:cNvPr id="585" name="Rectangle 3"/>
          <p:cNvSpPr>
            <a:spLocks noGrp="true" noChangeShapeType="true"/>
          </p:cNvSpPr>
          <p:nvPr/>
        </p:nvSpPr>
        <p:spPr>
          <a:xfrm rot="0" flipH="false" flipV="false">
            <a:off x="2242457" y="3026229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86" name="Rectangle 4"/>
          <p:cNvSpPr>
            <a:spLocks noGrp="true" noChangeShapeType="true"/>
          </p:cNvSpPr>
          <p:nvPr>
            <p:ph type="title"/>
          </p:nvPr>
        </p:nvSpPr>
        <p:spPr>
          <a:xfrm>
            <a:off x="381000" y="569912"/>
            <a:ext cx="83820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Constant Time Coalescing (Case 3)</a:t>
            </a:r>
            <a:endParaRPr/>
          </a:p>
        </p:txBody>
      </p:sp>
      <p:sp>
        <p:nvSpPr>
          <p:cNvPr id="587" name="Rectangle 5"/>
          <p:cNvSpPr>
            <a:spLocks noGrp="true" noChangeShapeType="true"/>
          </p:cNvSpPr>
          <p:nvPr/>
        </p:nvSpPr>
        <p:spPr>
          <a:xfrm rot="0" flipH="false" flipV="false">
            <a:off x="2242457" y="3331029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88" name="Rectangle 6"/>
          <p:cNvSpPr>
            <a:spLocks noGrp="true" noChangeShapeType="true"/>
          </p:cNvSpPr>
          <p:nvPr/>
        </p:nvSpPr>
        <p:spPr>
          <a:xfrm rot="0" flipH="false" flipV="false">
            <a:off x="2242457" y="3331029"/>
            <a:ext cx="1295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m1</a:t>
            </a:r>
            <a:endParaRPr/>
          </a:p>
        </p:txBody>
      </p:sp>
      <p:sp>
        <p:nvSpPr>
          <p:cNvPr id="589" name="Rectangle 7"/>
          <p:cNvSpPr>
            <a:spLocks noGrp="true" noChangeShapeType="true"/>
          </p:cNvSpPr>
          <p:nvPr/>
        </p:nvSpPr>
        <p:spPr>
          <a:xfrm rot="0" flipH="false" flipV="false">
            <a:off x="3537857" y="3331029"/>
            <a:ext cx="3810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0</a:t>
            </a:r>
            <a:endParaRPr/>
          </a:p>
        </p:txBody>
      </p:sp>
      <p:sp>
        <p:nvSpPr>
          <p:cNvPr id="590" name="Rectangle 8"/>
          <p:cNvSpPr>
            <a:spLocks noGrp="true" noChangeShapeType="true"/>
          </p:cNvSpPr>
          <p:nvPr/>
        </p:nvSpPr>
        <p:spPr>
          <a:xfrm rot="0" flipH="false" flipV="false">
            <a:off x="2242457" y="2721429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91" name="Line 9"/>
          <p:cNvSpPr>
            <a:spLocks noGrp="true" noChangeShapeType="true"/>
          </p:cNvSpPr>
          <p:nvPr/>
        </p:nvSpPr>
        <p:spPr>
          <a:xfrm rot="0" flipH="false" flipV="false">
            <a:off x="3080657" y="5007429"/>
            <a:ext cx="1587" cy="4572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592" name="Rectangle 10"/>
          <p:cNvSpPr>
            <a:spLocks noGrp="true" noChangeShapeType="true"/>
          </p:cNvSpPr>
          <p:nvPr/>
        </p:nvSpPr>
        <p:spPr>
          <a:xfrm rot="0" flipH="false" flipV="false">
            <a:off x="2242457" y="3635829"/>
            <a:ext cx="1295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n</a:t>
            </a:r>
            <a:endParaRPr/>
          </a:p>
        </p:txBody>
      </p:sp>
      <p:sp>
        <p:nvSpPr>
          <p:cNvPr id="593" name="Rectangle 11"/>
          <p:cNvSpPr>
            <a:spLocks noGrp="true" noChangeShapeType="true"/>
          </p:cNvSpPr>
          <p:nvPr/>
        </p:nvSpPr>
        <p:spPr>
          <a:xfrm rot="0" flipH="false" flipV="false">
            <a:off x="3537857" y="3635829"/>
            <a:ext cx="3810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594" name="Rectangle 12"/>
          <p:cNvSpPr>
            <a:spLocks noGrp="true" noChangeShapeType="true"/>
          </p:cNvSpPr>
          <p:nvPr/>
        </p:nvSpPr>
        <p:spPr>
          <a:xfrm rot="0" flipH="false" flipV="false">
            <a:off x="2242457" y="3940629"/>
            <a:ext cx="1676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95" name="Rectangle 13"/>
          <p:cNvSpPr>
            <a:spLocks noGrp="true" noChangeShapeType="true"/>
          </p:cNvSpPr>
          <p:nvPr/>
        </p:nvSpPr>
        <p:spPr>
          <a:xfrm rot="0" flipH="false" flipV="false">
            <a:off x="2242457" y="4245429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96" name="Rectangle 14"/>
          <p:cNvSpPr>
            <a:spLocks noGrp="true" noChangeShapeType="true"/>
          </p:cNvSpPr>
          <p:nvPr/>
        </p:nvSpPr>
        <p:spPr>
          <a:xfrm rot="0" flipH="false" flipV="false">
            <a:off x="2242457" y="4245429"/>
            <a:ext cx="1295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n</a:t>
            </a:r>
            <a:endParaRPr/>
          </a:p>
        </p:txBody>
      </p:sp>
      <p:sp>
        <p:nvSpPr>
          <p:cNvPr id="597" name="Rectangle 15"/>
          <p:cNvSpPr>
            <a:spLocks noGrp="true" noChangeShapeType="true"/>
          </p:cNvSpPr>
          <p:nvPr/>
        </p:nvSpPr>
        <p:spPr>
          <a:xfrm rot="0" flipH="false" flipV="false">
            <a:off x="3537857" y="4245429"/>
            <a:ext cx="3810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598" name="Rectangle 16"/>
          <p:cNvSpPr>
            <a:spLocks noGrp="true" noChangeShapeType="true"/>
          </p:cNvSpPr>
          <p:nvPr/>
        </p:nvSpPr>
        <p:spPr>
          <a:xfrm rot="0" flipH="false" flipV="false">
            <a:off x="2242457" y="3635829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599" name="Rectangle 17"/>
          <p:cNvSpPr>
            <a:spLocks noGrp="true" noChangeShapeType="true"/>
          </p:cNvSpPr>
          <p:nvPr/>
        </p:nvSpPr>
        <p:spPr>
          <a:xfrm rot="0" flipH="false" flipV="false">
            <a:off x="2242457" y="4550229"/>
            <a:ext cx="1295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m2</a:t>
            </a:r>
            <a:endParaRPr/>
          </a:p>
        </p:txBody>
      </p:sp>
      <p:sp>
        <p:nvSpPr>
          <p:cNvPr id="600" name="Rectangle 18"/>
          <p:cNvSpPr>
            <a:spLocks noGrp="true" noChangeShapeType="true"/>
          </p:cNvSpPr>
          <p:nvPr/>
        </p:nvSpPr>
        <p:spPr>
          <a:xfrm rot="0" flipH="false" flipV="false">
            <a:off x="3537857" y="4550229"/>
            <a:ext cx="3810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601" name="Rectangle 19"/>
          <p:cNvSpPr>
            <a:spLocks noGrp="true" noChangeShapeType="true"/>
          </p:cNvSpPr>
          <p:nvPr/>
        </p:nvSpPr>
        <p:spPr>
          <a:xfrm rot="0" flipH="false" flipV="false">
            <a:off x="2242457" y="4855029"/>
            <a:ext cx="1676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02" name="Rectangle 20"/>
          <p:cNvSpPr>
            <a:spLocks noGrp="true" noChangeShapeType="true"/>
          </p:cNvSpPr>
          <p:nvPr/>
        </p:nvSpPr>
        <p:spPr>
          <a:xfrm rot="0" flipH="false" flipV="false">
            <a:off x="2242457" y="5159829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03" name="Rectangle 21"/>
          <p:cNvSpPr>
            <a:spLocks noGrp="true" noChangeShapeType="true"/>
          </p:cNvSpPr>
          <p:nvPr/>
        </p:nvSpPr>
        <p:spPr>
          <a:xfrm rot="0" flipH="false" flipV="false">
            <a:off x="2242457" y="5159829"/>
            <a:ext cx="12954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m2</a:t>
            </a:r>
            <a:endParaRPr/>
          </a:p>
        </p:txBody>
      </p:sp>
      <p:sp>
        <p:nvSpPr>
          <p:cNvPr id="604" name="Rectangle 22"/>
          <p:cNvSpPr>
            <a:spLocks noGrp="true" noChangeShapeType="true"/>
          </p:cNvSpPr>
          <p:nvPr/>
        </p:nvSpPr>
        <p:spPr>
          <a:xfrm rot="0" flipH="false" flipV="false">
            <a:off x="3537857" y="5159829"/>
            <a:ext cx="381000" cy="304800"/>
          </a:xfrm>
          <a:prstGeom prst="rect">
            <a:avLst/>
          </a:prstGeom>
          <a:solidFill>
            <a:srgbClr val="D5F1CF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605" name="Rectangle 23"/>
          <p:cNvSpPr>
            <a:spLocks noGrp="true" noChangeShapeType="true"/>
          </p:cNvSpPr>
          <p:nvPr/>
        </p:nvSpPr>
        <p:spPr>
          <a:xfrm rot="0" flipH="false" flipV="false">
            <a:off x="2242457" y="4550229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606" name="Group 1"/>
          <p:cNvGrpSpPr/>
          <p:nvPr/>
        </p:nvGrpSpPr>
        <p:grpSpPr>
          <a:xfrm rot="0" flipH="false" flipV="false">
            <a:off x="4071257" y="2721429"/>
            <a:ext cx="2514600" cy="2743200"/>
            <a:chOff x="3581400" y="1905000"/>
            <a:chExt cx="2514600" cy="2743200"/>
          </a:xfrm>
        </p:grpSpPr>
        <p:sp>
          <p:nvSpPr>
            <p:cNvPr id="607" name="Rectangle 24"/>
            <p:cNvSpPr>
              <a:spLocks noChangeShapeType="true"/>
            </p:cNvSpPr>
            <p:nvPr/>
          </p:nvSpPr>
          <p:spPr>
            <a:xfrm>
              <a:off x="4419600" y="1905000"/>
              <a:ext cx="1295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n+m1</a:t>
              </a:r>
              <a:endParaRPr/>
            </a:p>
          </p:txBody>
        </p:sp>
        <p:sp>
          <p:nvSpPr>
            <p:cNvPr id="608" name="Rectangle 25"/>
            <p:cNvSpPr>
              <a:spLocks noChangeShapeType="true"/>
            </p:cNvSpPr>
            <p:nvPr/>
          </p:nvSpPr>
          <p:spPr>
            <a:xfrm>
              <a:off x="5715000" y="1905000"/>
              <a:ext cx="3810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0</a:t>
              </a:r>
              <a:endParaRPr/>
            </a:p>
          </p:txBody>
        </p:sp>
        <p:sp>
          <p:nvSpPr>
            <p:cNvPr id="609" name="Rectangle 26"/>
            <p:cNvSpPr>
              <a:spLocks noChangeShapeType="true"/>
            </p:cNvSpPr>
            <p:nvPr/>
          </p:nvSpPr>
          <p:spPr>
            <a:xfrm>
              <a:off x="4419600" y="2209800"/>
              <a:ext cx="1676400" cy="1219200"/>
            </a:xfrm>
            <a:prstGeom prst="rect">
              <a:avLst/>
            </a:prstGeom>
            <a:solidFill>
              <a:schemeClr val="lt1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610" name="Line 27"/>
            <p:cNvSpPr>
              <a:spLocks noChangeShapeType="true"/>
            </p:cNvSpPr>
            <p:nvPr/>
          </p:nvSpPr>
          <p:spPr>
            <a:xfrm>
              <a:off x="5257800" y="4191000"/>
              <a:ext cx="1588" cy="457200"/>
            </a:xfrm>
            <a:prstGeom prst="line">
              <a:avLst/>
            </a:prstGeom>
            <a:noFill/>
            <a:ln w="25560">
              <a:solidFill>
                <a:schemeClr val="dk1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611" name="Rectangle 28"/>
            <p:cNvSpPr>
              <a:spLocks noChangeShapeType="true"/>
            </p:cNvSpPr>
            <p:nvPr/>
          </p:nvSpPr>
          <p:spPr>
            <a:xfrm>
              <a:off x="4419600" y="3429000"/>
              <a:ext cx="1676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612" name="Rectangle 29"/>
            <p:cNvSpPr>
              <a:spLocks noChangeShapeType="true"/>
            </p:cNvSpPr>
            <p:nvPr/>
          </p:nvSpPr>
          <p:spPr>
            <a:xfrm>
              <a:off x="4419600" y="3429000"/>
              <a:ext cx="1295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n+m1</a:t>
              </a:r>
              <a:endParaRPr/>
            </a:p>
          </p:txBody>
        </p:sp>
        <p:sp>
          <p:nvSpPr>
            <p:cNvPr id="613" name="Rectangle 30"/>
            <p:cNvSpPr>
              <a:spLocks noChangeShapeType="true"/>
            </p:cNvSpPr>
            <p:nvPr/>
          </p:nvSpPr>
          <p:spPr>
            <a:xfrm>
              <a:off x="5715000" y="3429000"/>
              <a:ext cx="3810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0</a:t>
              </a:r>
              <a:endParaRPr/>
            </a:p>
          </p:txBody>
        </p:sp>
        <p:sp>
          <p:nvSpPr>
            <p:cNvPr id="614" name="Rectangle 31"/>
            <p:cNvSpPr>
              <a:spLocks noChangeShapeType="true"/>
            </p:cNvSpPr>
            <p:nvPr/>
          </p:nvSpPr>
          <p:spPr>
            <a:xfrm>
              <a:off x="4419600" y="3733800"/>
              <a:ext cx="1295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m2</a:t>
              </a:r>
              <a:endParaRPr/>
            </a:p>
          </p:txBody>
        </p:sp>
        <p:sp>
          <p:nvSpPr>
            <p:cNvPr id="615" name="Rectangle 32"/>
            <p:cNvSpPr>
              <a:spLocks noChangeShapeType="true"/>
            </p:cNvSpPr>
            <p:nvPr/>
          </p:nvSpPr>
          <p:spPr>
            <a:xfrm>
              <a:off x="5715000" y="3733800"/>
              <a:ext cx="3810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1</a:t>
              </a:r>
              <a:endParaRPr/>
            </a:p>
          </p:txBody>
        </p:sp>
        <p:sp>
          <p:nvSpPr>
            <p:cNvPr id="616" name="Rectangle 33"/>
            <p:cNvSpPr>
              <a:spLocks noChangeShapeType="true"/>
            </p:cNvSpPr>
            <p:nvPr/>
          </p:nvSpPr>
          <p:spPr>
            <a:xfrm>
              <a:off x="4419600" y="4038600"/>
              <a:ext cx="1676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617" name="Rectangle 34"/>
            <p:cNvSpPr>
              <a:spLocks noChangeShapeType="true"/>
            </p:cNvSpPr>
            <p:nvPr/>
          </p:nvSpPr>
          <p:spPr>
            <a:xfrm>
              <a:off x="4419600" y="4343400"/>
              <a:ext cx="1676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618" name="Rectangle 35"/>
            <p:cNvSpPr>
              <a:spLocks noChangeShapeType="true"/>
            </p:cNvSpPr>
            <p:nvPr/>
          </p:nvSpPr>
          <p:spPr>
            <a:xfrm>
              <a:off x="4419600" y="4343400"/>
              <a:ext cx="12954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m2</a:t>
              </a:r>
              <a:endParaRPr/>
            </a:p>
          </p:txBody>
        </p:sp>
        <p:sp>
          <p:nvSpPr>
            <p:cNvPr id="619" name="Rectangle 36"/>
            <p:cNvSpPr>
              <a:spLocks noChangeShapeType="true"/>
            </p:cNvSpPr>
            <p:nvPr/>
          </p:nvSpPr>
          <p:spPr>
            <a:xfrm>
              <a:off x="5715000" y="4343400"/>
              <a:ext cx="381000" cy="3048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1</a:t>
              </a:r>
              <a:endParaRPr/>
            </a:p>
          </p:txBody>
        </p:sp>
        <p:sp>
          <p:nvSpPr>
            <p:cNvPr id="620" name="Rectangle 37"/>
            <p:cNvSpPr>
              <a:spLocks noChangeShapeType="true"/>
            </p:cNvSpPr>
            <p:nvPr/>
          </p:nvSpPr>
          <p:spPr>
            <a:xfrm>
              <a:off x="4419600" y="3733800"/>
              <a:ext cx="1676400" cy="9144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621" name="Line 38"/>
            <p:cNvSpPr>
              <a:spLocks noChangeShapeType="true"/>
            </p:cNvSpPr>
            <p:nvPr/>
          </p:nvSpPr>
          <p:spPr>
            <a:xfrm>
              <a:off x="3581400" y="3276600"/>
              <a:ext cx="609600" cy="1588"/>
            </a:xfrm>
            <a:prstGeom prst="line">
              <a:avLst/>
            </a:prstGeom>
            <a:noFill/>
            <a:ln w="25560">
              <a:solidFill>
                <a:schemeClr val="dk1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622" name="Rectangle 39"/>
            <p:cNvSpPr>
              <a:spLocks noChangeShapeType="true"/>
            </p:cNvSpPr>
            <p:nvPr/>
          </p:nvSpPr>
          <p:spPr>
            <a:xfrm>
              <a:off x="4419600" y="1905000"/>
              <a:ext cx="1676400" cy="18288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623" name=""/>
          <p:cNvSpPr txBox="true"/>
          <p:nvPr/>
        </p:nvSpPr>
        <p:spPr>
          <a:xfrm rot="0" flipH="false" flipV="false">
            <a:off x="1038497" y="1776549"/>
            <a:ext cx="58547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en-US"/>
              <a:t>previous block is free, next block is allocated</a:t>
            </a: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p="http://schemas.openxmlformats.org/presentationml/2006/main">
  <p:cSld>
    <p:spTree>
      <p:nvGrpSpPr>
        <p:cNvPr id="6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Rectangle 1"/>
          <p:cNvSpPr>
            <a:spLocks noGrp="true" noChangeShapeType="true"/>
          </p:cNvSpPr>
          <p:nvPr/>
        </p:nvSpPr>
        <p:spPr>
          <a:xfrm rot="0" flipH="false" flipV="false">
            <a:off x="2242457" y="2793274"/>
            <a:ext cx="1295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m1</a:t>
            </a:r>
            <a:endParaRPr/>
          </a:p>
        </p:txBody>
      </p:sp>
      <p:sp>
        <p:nvSpPr>
          <p:cNvPr id="626" name="Rectangle 2"/>
          <p:cNvSpPr>
            <a:spLocks noGrp="true" noChangeShapeType="true"/>
          </p:cNvSpPr>
          <p:nvPr/>
        </p:nvSpPr>
        <p:spPr>
          <a:xfrm rot="0" flipH="false" flipV="false">
            <a:off x="3537857" y="2793274"/>
            <a:ext cx="3810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0</a:t>
            </a:r>
            <a:endParaRPr/>
          </a:p>
        </p:txBody>
      </p:sp>
      <p:sp>
        <p:nvSpPr>
          <p:cNvPr id="627" name="Rectangle 3"/>
          <p:cNvSpPr>
            <a:spLocks noGrp="true" noChangeShapeType="true"/>
          </p:cNvSpPr>
          <p:nvPr/>
        </p:nvSpPr>
        <p:spPr>
          <a:xfrm rot="0" flipH="false" flipV="false">
            <a:off x="2242457" y="3098074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28" name="Rectangle 4"/>
          <p:cNvSpPr>
            <a:spLocks noGrp="true" noChangeShapeType="true"/>
          </p:cNvSpPr>
          <p:nvPr>
            <p:ph type="title"/>
          </p:nvPr>
        </p:nvSpPr>
        <p:spPr>
          <a:xfrm>
            <a:off x="381000" y="569912"/>
            <a:ext cx="83820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Constant Time Coalescing (Case 4)</a:t>
            </a:r>
            <a:endParaRPr/>
          </a:p>
        </p:txBody>
      </p:sp>
      <p:sp>
        <p:nvSpPr>
          <p:cNvPr id="629" name="Rectangle 5"/>
          <p:cNvSpPr>
            <a:spLocks noGrp="true" noChangeShapeType="true"/>
          </p:cNvSpPr>
          <p:nvPr/>
        </p:nvSpPr>
        <p:spPr>
          <a:xfrm rot="0" flipH="false" flipV="false">
            <a:off x="2242457" y="3402874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30" name="Rectangle 6"/>
          <p:cNvSpPr>
            <a:spLocks noGrp="true" noChangeShapeType="true"/>
          </p:cNvSpPr>
          <p:nvPr/>
        </p:nvSpPr>
        <p:spPr>
          <a:xfrm rot="0" flipH="false" flipV="false">
            <a:off x="2242457" y="3402874"/>
            <a:ext cx="1295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m1</a:t>
            </a:r>
            <a:endParaRPr/>
          </a:p>
        </p:txBody>
      </p:sp>
      <p:sp>
        <p:nvSpPr>
          <p:cNvPr id="631" name="Rectangle 7"/>
          <p:cNvSpPr>
            <a:spLocks noGrp="true" noChangeShapeType="true"/>
          </p:cNvSpPr>
          <p:nvPr/>
        </p:nvSpPr>
        <p:spPr>
          <a:xfrm rot="0" flipH="false" flipV="false">
            <a:off x="3537857" y="3402874"/>
            <a:ext cx="3810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0</a:t>
            </a:r>
            <a:endParaRPr/>
          </a:p>
        </p:txBody>
      </p:sp>
      <p:sp>
        <p:nvSpPr>
          <p:cNvPr id="632" name="Rectangle 8"/>
          <p:cNvSpPr>
            <a:spLocks noGrp="true" noChangeShapeType="true"/>
          </p:cNvSpPr>
          <p:nvPr/>
        </p:nvSpPr>
        <p:spPr>
          <a:xfrm rot="0" flipH="false" flipV="false">
            <a:off x="2242457" y="2793274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33" name="Line 9"/>
          <p:cNvSpPr>
            <a:spLocks noGrp="true" noChangeShapeType="true"/>
          </p:cNvSpPr>
          <p:nvPr/>
        </p:nvSpPr>
        <p:spPr>
          <a:xfrm rot="0" flipH="false" flipV="false">
            <a:off x="3080657" y="5079274"/>
            <a:ext cx="1587" cy="4572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634" name="Rectangle 10"/>
          <p:cNvSpPr>
            <a:spLocks noGrp="true" noChangeShapeType="true"/>
          </p:cNvSpPr>
          <p:nvPr/>
        </p:nvSpPr>
        <p:spPr>
          <a:xfrm rot="0" flipH="false" flipV="false">
            <a:off x="2242457" y="3707674"/>
            <a:ext cx="1295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n</a:t>
            </a:r>
            <a:endParaRPr/>
          </a:p>
        </p:txBody>
      </p:sp>
      <p:sp>
        <p:nvSpPr>
          <p:cNvPr id="635" name="Rectangle 11"/>
          <p:cNvSpPr>
            <a:spLocks noGrp="true" noChangeShapeType="true"/>
          </p:cNvSpPr>
          <p:nvPr/>
        </p:nvSpPr>
        <p:spPr>
          <a:xfrm rot="0" flipH="false" flipV="false">
            <a:off x="3537857" y="3707674"/>
            <a:ext cx="3810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636" name="Rectangle 12"/>
          <p:cNvSpPr>
            <a:spLocks noGrp="true" noChangeShapeType="true"/>
          </p:cNvSpPr>
          <p:nvPr/>
        </p:nvSpPr>
        <p:spPr>
          <a:xfrm rot="0" flipH="false" flipV="false">
            <a:off x="2242457" y="4012474"/>
            <a:ext cx="1676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37" name="Rectangle 13"/>
          <p:cNvSpPr>
            <a:spLocks noGrp="true" noChangeShapeType="true"/>
          </p:cNvSpPr>
          <p:nvPr/>
        </p:nvSpPr>
        <p:spPr>
          <a:xfrm rot="0" flipH="false" flipV="false">
            <a:off x="2242457" y="4317274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38" name="Rectangle 14"/>
          <p:cNvSpPr>
            <a:spLocks noGrp="true" noChangeShapeType="true"/>
          </p:cNvSpPr>
          <p:nvPr/>
        </p:nvSpPr>
        <p:spPr>
          <a:xfrm rot="0" flipH="false" flipV="false">
            <a:off x="2242457" y="4317274"/>
            <a:ext cx="12954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n</a:t>
            </a:r>
            <a:endParaRPr/>
          </a:p>
        </p:txBody>
      </p:sp>
      <p:sp>
        <p:nvSpPr>
          <p:cNvPr id="639" name="Rectangle 15"/>
          <p:cNvSpPr>
            <a:spLocks noGrp="true" noChangeShapeType="true"/>
          </p:cNvSpPr>
          <p:nvPr/>
        </p:nvSpPr>
        <p:spPr>
          <a:xfrm rot="0" flipH="false" flipV="false">
            <a:off x="3537857" y="4317274"/>
            <a:ext cx="381000" cy="3048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1</a:t>
            </a:r>
            <a:endParaRPr/>
          </a:p>
        </p:txBody>
      </p:sp>
      <p:sp>
        <p:nvSpPr>
          <p:cNvPr id="640" name="Rectangle 16"/>
          <p:cNvSpPr>
            <a:spLocks noGrp="true" noChangeShapeType="true"/>
          </p:cNvSpPr>
          <p:nvPr/>
        </p:nvSpPr>
        <p:spPr>
          <a:xfrm rot="0" flipH="false" flipV="false">
            <a:off x="2242457" y="3707674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41" name="Rectangle 17"/>
          <p:cNvSpPr>
            <a:spLocks noGrp="true" noChangeShapeType="true"/>
          </p:cNvSpPr>
          <p:nvPr/>
        </p:nvSpPr>
        <p:spPr>
          <a:xfrm rot="0" flipH="false" flipV="false">
            <a:off x="2242457" y="4622074"/>
            <a:ext cx="1295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m2</a:t>
            </a:r>
            <a:endParaRPr/>
          </a:p>
        </p:txBody>
      </p:sp>
      <p:sp>
        <p:nvSpPr>
          <p:cNvPr id="642" name="Rectangle 18"/>
          <p:cNvSpPr>
            <a:spLocks noGrp="true" noChangeShapeType="true"/>
          </p:cNvSpPr>
          <p:nvPr/>
        </p:nvSpPr>
        <p:spPr>
          <a:xfrm rot="0" flipH="false" flipV="false">
            <a:off x="3537857" y="4622074"/>
            <a:ext cx="3810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0</a:t>
            </a:r>
            <a:endParaRPr/>
          </a:p>
        </p:txBody>
      </p:sp>
      <p:sp>
        <p:nvSpPr>
          <p:cNvPr id="643" name="Rectangle 19"/>
          <p:cNvSpPr>
            <a:spLocks noGrp="true" noChangeShapeType="true"/>
          </p:cNvSpPr>
          <p:nvPr/>
        </p:nvSpPr>
        <p:spPr>
          <a:xfrm rot="0" flipH="false" flipV="false">
            <a:off x="2242457" y="4926874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44" name="Rectangle 20"/>
          <p:cNvSpPr>
            <a:spLocks noGrp="true" noChangeShapeType="true"/>
          </p:cNvSpPr>
          <p:nvPr/>
        </p:nvSpPr>
        <p:spPr>
          <a:xfrm rot="0" flipH="false" flipV="false">
            <a:off x="2242457" y="5231674"/>
            <a:ext cx="1676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45" name="Rectangle 21"/>
          <p:cNvSpPr>
            <a:spLocks noGrp="true" noChangeShapeType="true"/>
          </p:cNvSpPr>
          <p:nvPr/>
        </p:nvSpPr>
        <p:spPr>
          <a:xfrm rot="0" flipH="false" flipV="false">
            <a:off x="2242457" y="5231674"/>
            <a:ext cx="12954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m2</a:t>
            </a:r>
            <a:endParaRPr/>
          </a:p>
        </p:txBody>
      </p:sp>
      <p:sp>
        <p:nvSpPr>
          <p:cNvPr id="646" name="Rectangle 22"/>
          <p:cNvSpPr>
            <a:spLocks noGrp="true" noChangeShapeType="true"/>
          </p:cNvSpPr>
          <p:nvPr/>
        </p:nvSpPr>
        <p:spPr>
          <a:xfrm rot="0" flipH="false" flipV="false">
            <a:off x="3537857" y="5231674"/>
            <a:ext cx="3810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0</a:t>
            </a:r>
            <a:endParaRPr/>
          </a:p>
        </p:txBody>
      </p:sp>
      <p:sp>
        <p:nvSpPr>
          <p:cNvPr id="647" name="Rectangle 23"/>
          <p:cNvSpPr>
            <a:spLocks noGrp="true" noChangeShapeType="true"/>
          </p:cNvSpPr>
          <p:nvPr/>
        </p:nvSpPr>
        <p:spPr>
          <a:xfrm rot="0" flipH="false" flipV="false">
            <a:off x="2242457" y="4622074"/>
            <a:ext cx="1676400" cy="914400"/>
          </a:xfrm>
          <a:prstGeom prst="rect">
            <a:avLst/>
          </a:prstGeom>
          <a:noFill/>
          <a:ln w="381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648" name="Group 1"/>
          <p:cNvGrpSpPr/>
          <p:nvPr/>
        </p:nvGrpSpPr>
        <p:grpSpPr>
          <a:xfrm rot="0" flipH="false" flipV="false">
            <a:off x="4071257" y="2793274"/>
            <a:ext cx="2514600" cy="2743200"/>
            <a:chOff x="3581400" y="1905000"/>
            <a:chExt cx="2514600" cy="2743200"/>
          </a:xfrm>
        </p:grpSpPr>
        <p:sp>
          <p:nvSpPr>
            <p:cNvPr id="649" name="Rectangle 24"/>
            <p:cNvSpPr>
              <a:spLocks noChangeShapeType="true"/>
            </p:cNvSpPr>
            <p:nvPr/>
          </p:nvSpPr>
          <p:spPr>
            <a:xfrm>
              <a:off x="4419600" y="1905000"/>
              <a:ext cx="1295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n+m1+m2</a:t>
              </a:r>
              <a:endParaRPr/>
            </a:p>
          </p:txBody>
        </p:sp>
        <p:sp>
          <p:nvSpPr>
            <p:cNvPr id="650" name="Rectangle 25"/>
            <p:cNvSpPr>
              <a:spLocks noChangeShapeType="true"/>
            </p:cNvSpPr>
            <p:nvPr/>
          </p:nvSpPr>
          <p:spPr>
            <a:xfrm>
              <a:off x="5715000" y="1905000"/>
              <a:ext cx="3810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0</a:t>
              </a:r>
              <a:endParaRPr/>
            </a:p>
          </p:txBody>
        </p:sp>
        <p:sp>
          <p:nvSpPr>
            <p:cNvPr id="651" name="Rectangle 26"/>
            <p:cNvSpPr>
              <a:spLocks noChangeShapeType="true"/>
            </p:cNvSpPr>
            <p:nvPr/>
          </p:nvSpPr>
          <p:spPr>
            <a:xfrm>
              <a:off x="4419600" y="2209800"/>
              <a:ext cx="1676400" cy="2133600"/>
            </a:xfrm>
            <a:prstGeom prst="rect">
              <a:avLst/>
            </a:prstGeom>
            <a:solidFill>
              <a:schemeClr val="lt1"/>
            </a:solidFill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652" name="Rectangle 27"/>
            <p:cNvSpPr>
              <a:spLocks noChangeShapeType="true"/>
            </p:cNvSpPr>
            <p:nvPr/>
          </p:nvSpPr>
          <p:spPr>
            <a:xfrm>
              <a:off x="4419600" y="4343400"/>
              <a:ext cx="1676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653" name="Rectangle 28"/>
            <p:cNvSpPr>
              <a:spLocks noChangeShapeType="true"/>
            </p:cNvSpPr>
            <p:nvPr/>
          </p:nvSpPr>
          <p:spPr>
            <a:xfrm>
              <a:off x="4419600" y="4343400"/>
              <a:ext cx="12954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n+m1+m2</a:t>
              </a:r>
              <a:endParaRPr/>
            </a:p>
          </p:txBody>
        </p:sp>
        <p:sp>
          <p:nvSpPr>
            <p:cNvPr id="654" name="Rectangle 29"/>
            <p:cNvSpPr>
              <a:spLocks noChangeShapeType="true"/>
            </p:cNvSpPr>
            <p:nvPr/>
          </p:nvSpPr>
          <p:spPr>
            <a:xfrm>
              <a:off x="5715000" y="4343400"/>
              <a:ext cx="381000" cy="304800"/>
            </a:xfrm>
            <a:prstGeom prst="rect">
              <a:avLst/>
            </a:prstGeom>
            <a:ln w="324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8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</a:rPr>
                <a:t>0</a:t>
              </a:r>
              <a:endParaRPr/>
            </a:p>
          </p:txBody>
        </p:sp>
        <p:sp>
          <p:nvSpPr>
            <p:cNvPr id="655" name="Line 30"/>
            <p:cNvSpPr>
              <a:spLocks noChangeShapeType="true"/>
            </p:cNvSpPr>
            <p:nvPr/>
          </p:nvSpPr>
          <p:spPr>
            <a:xfrm>
              <a:off x="3581400" y="3276600"/>
              <a:ext cx="609600" cy="1588"/>
            </a:xfrm>
            <a:prstGeom prst="line">
              <a:avLst/>
            </a:prstGeom>
            <a:noFill/>
            <a:ln w="25560">
              <a:solidFill>
                <a:schemeClr val="dk1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656" name="Rectangle 31"/>
            <p:cNvSpPr>
              <a:spLocks noChangeShapeType="true"/>
            </p:cNvSpPr>
            <p:nvPr/>
          </p:nvSpPr>
          <p:spPr>
            <a:xfrm>
              <a:off x="4419600" y="1905000"/>
              <a:ext cx="1676400" cy="27432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657" name=""/>
          <p:cNvSpPr txBox="true"/>
          <p:nvPr/>
        </p:nvSpPr>
        <p:spPr>
          <a:xfrm rot="0" flipH="false" flipV="false">
            <a:off x="1038497" y="1776549"/>
            <a:ext cx="50292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en-US"/>
              <a:t>both previous and next blocks are free</a:t>
            </a: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p="http://schemas.openxmlformats.org/presentationml/2006/main">
  <p:cSld>
    <p:spTree>
      <p:nvGrpSpPr>
        <p:cNvPr id="6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Disadvantages of Boundary Tags</a:t>
            </a:r>
            <a:endParaRPr/>
          </a:p>
        </p:txBody>
      </p:sp>
      <p:sp>
        <p:nvSpPr>
          <p:cNvPr id="660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396875" y="1352550"/>
            <a:ext cx="7896225" cy="49720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占用更多的内存空间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 lang="en-US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Can it be optimized?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Which blocks need the footer tag?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前面块是空闲块才需要</a:t>
            </a:r>
            <a:r>
              <a:rPr lang="zh-CN" b="false" i="false" u="none"/>
              <a:t>footer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What does that mean?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Header</a:t>
            </a:r>
            <a:r>
              <a:rPr lang="zh-CN" b="false" i="false" u="none"/>
              <a:t>空闲位增加记录前一块是空闲，还是占用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空闲块还是有</a:t>
            </a:r>
            <a:r>
              <a:rPr lang="zh-CN" b="false" i="false" u="none"/>
              <a:t>footer</a:t>
            </a:r>
            <a:r>
              <a:rPr lang="zh-CN" b="false" i="false" u="none"/>
              <a:t>，不浪费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占用块不需要</a:t>
            </a:r>
            <a:r>
              <a:rPr lang="zh-CN" b="false" i="false" u="none"/>
              <a:t>footer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占用块释放时，除了看下一个块的</a:t>
            </a:r>
            <a:r>
              <a:rPr lang="zh-CN" b="false" i="false" u="none"/>
              <a:t>header</a:t>
            </a:r>
            <a:r>
              <a:rPr lang="zh-CN" b="false" i="false" u="none"/>
              <a:t>，可以往回看上一个块的</a:t>
            </a:r>
            <a:r>
              <a:rPr lang="zh-CN" b="false" i="false" u="none"/>
              <a:t>footer</a:t>
            </a:r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p="http://schemas.openxmlformats.org/presentationml/2006/main">
  <p:cSld>
    <p:spTree>
      <p:nvGrpSpPr>
        <p:cNvPr id="6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493712"/>
            <a:ext cx="83820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Summary of Key Allocator Policies</a:t>
            </a:r>
            <a:endParaRPr/>
          </a:p>
        </p:txBody>
      </p:sp>
      <p:sp>
        <p:nvSpPr>
          <p:cNvPr id="663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79412" y="1436687"/>
            <a:ext cx="8307387" cy="54975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3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/>
              <a:t>Placement policy: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First-fit, next-fit, best-fit, etc.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Trades off lower throughput for less fragmentation	</a:t>
            </a:r>
            <a:endParaRPr/>
          </a:p>
          <a:p>
            <a:pPr marL="342900" lvl="0" indent="-342900">
              <a:lnSpc>
                <a:spcPct val="83000"/>
              </a:lnSpc>
              <a:spcBef>
                <a:spcPts val="18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 b="false" i="false" u="none"/>
              <a:t>Splitting policy: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When do we go ahead and split free blocks?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How much internal fragmentation are we willing to tolerate?</a:t>
            </a:r>
            <a:endParaRPr/>
          </a:p>
          <a:p>
            <a:pPr marL="342900" lvl="0" indent="-342900">
              <a:lnSpc>
                <a:spcPct val="83000"/>
              </a:lnSpc>
              <a:spcBef>
                <a:spcPts val="18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 b="false" i="false" u="none"/>
              <a:t>Coalescing policy: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true" i="true" u="none">
                <a:solidFill>
                  <a:srgbClr val="C00000"/>
                </a:solidFill>
              </a:rPr>
              <a:t>Immediate coalescing: </a:t>
            </a:r>
            <a:r>
              <a:rPr lang="en-GB" sz="2000" b="false" i="false" u="none"/>
              <a:t>coalesce each time </a:t>
            </a:r>
            <a:r>
              <a:rPr lang="en-GB" sz="2000" b="true" i="false" u="none">
                <a:latin typeface="Courier New"/>
              </a:rPr>
              <a:t>free</a:t>
            </a:r>
            <a:r>
              <a:rPr lang="en-GB" sz="2000" b="true" i="false" u="none"/>
              <a:t> </a:t>
            </a:r>
            <a:r>
              <a:rPr lang="en-GB" sz="2000" b="false" i="false" u="none"/>
              <a:t>is called 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true" i="true" u="none">
                <a:solidFill>
                  <a:srgbClr val="C00000"/>
                </a:solidFill>
              </a:rPr>
              <a:t>Deferred coalescing: </a:t>
            </a:r>
            <a:r>
              <a:rPr lang="en-GB" sz="2000" b="false" i="false" u="none"/>
              <a:t>try to improve performance of </a:t>
            </a:r>
            <a:r>
              <a:rPr lang="en-GB" sz="2000" b="true" i="false" u="none">
                <a:latin typeface="Courier New"/>
              </a:rPr>
              <a:t>free</a:t>
            </a:r>
            <a:r>
              <a:rPr lang="en-GB" sz="2000" b="true" i="false" u="none"/>
              <a:t> </a:t>
            </a:r>
            <a:r>
              <a:rPr lang="en-GB" sz="2000" b="false" i="false" u="none"/>
              <a:t>by deferring coalescing until needed. Examples:</a:t>
            </a:r>
            <a:endParaRPr/>
          </a:p>
          <a:p>
            <a:pPr marL="1143000" lvl="2" indent="-2286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1800" b="false" i="false" u="none"/>
              <a:t>Coalesce as you scan the free list for </a:t>
            </a:r>
            <a:r>
              <a:rPr lang="en-GB" sz="1800" b="true" i="false" u="none">
                <a:solidFill>
                  <a:srgbClr val="FF0000"/>
                </a:solidFill>
                <a:latin typeface="Courier New"/>
              </a:rPr>
              <a:t>malloc</a:t>
            </a:r>
            <a:endParaRPr lang="en-US" sz="1800"/>
          </a:p>
          <a:p>
            <a:pPr marL="1143000" lvl="2" indent="-2286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1800" b="false" i="false" u="none"/>
              <a:t>Coalesce when the amount of external fragmentation </a:t>
            </a:r>
            <a:r>
              <a:rPr lang="en-GB" sz="1800" b="false" i="false" u="none">
                <a:solidFill>
                  <a:srgbClr val="FF0000"/>
                </a:solidFill>
              </a:rPr>
              <a:t>reaches some threshold</a:t>
            </a: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p="http://schemas.openxmlformats.org/presentationml/2006/main">
  <p:cSld>
    <p:spTree>
      <p:nvGrpSpPr>
        <p:cNvPr id="6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441325" y="458787"/>
            <a:ext cx="67564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Implicit Lists: Summary</a:t>
            </a:r>
            <a:endParaRPr/>
          </a:p>
        </p:txBody>
      </p:sp>
      <p:sp>
        <p:nvSpPr>
          <p:cNvPr id="666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439737" y="1389062"/>
            <a:ext cx="8307387" cy="53927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3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/>
              <a:t>Implementation: very simple</a:t>
            </a: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/>
              <a:t>Allocate cost: </a:t>
            </a:r>
            <a:endParaRPr/>
          </a:p>
          <a:p>
            <a:pPr marL="742950" lvl="1" indent="-285750">
              <a:lnSpc>
                <a:spcPct val="83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linear time worst case</a:t>
            </a: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false" i="false" u="none"/>
              <a:t>Free cost: </a:t>
            </a:r>
            <a:endParaRPr/>
          </a:p>
          <a:p>
            <a:pPr marL="742950" lvl="1" indent="-285750">
              <a:lnSpc>
                <a:spcPct val="83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constant time worst case, </a:t>
            </a:r>
            <a:r>
              <a:rPr sz="2000" b="false" i="false" u="none"/>
              <a:t>even with coalescing</a:t>
            </a: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false" i="false" u="none"/>
              <a:t>Memory usage: </a:t>
            </a:r>
            <a:endParaRPr/>
          </a:p>
          <a:p>
            <a:pPr marL="742950" lvl="1" indent="-285750">
              <a:lnSpc>
                <a:spcPct val="83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will depend on placement policy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First-fit, next-fit or best-fit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false" i="false" u="none"/>
              <a:t>Not used in practice for </a:t>
            </a:r>
            <a:r>
              <a:rPr sz="2400" b="false" i="false" u="none">
                <a:latin typeface="Courier New"/>
                <a:ea typeface="宋体"/>
              </a:rPr>
              <a:t>malloc/free </a:t>
            </a:r>
            <a:r>
              <a:rPr sz="2400" b="false" i="false" u="none"/>
              <a:t>because of linear-time allocation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Font typeface="Wingdings" charset="2"/>
              <a:buChar char="§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used in many special purpose applications</a:t>
            </a: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false" i="false" u="none"/>
              <a:t>However, the concepts of </a:t>
            </a:r>
            <a:r>
              <a:rPr sz="2400" b="false" i="false" u="none">
                <a:solidFill>
                  <a:srgbClr val="FF0000">
                    <a:alpha val="100000"/>
                  </a:srgbClr>
                </a:solidFill>
              </a:rPr>
              <a:t>splitting</a:t>
            </a:r>
            <a:r>
              <a:rPr sz="2400" b="false" i="false" u="none"/>
              <a:t> and </a:t>
            </a:r>
            <a:r>
              <a:rPr sz="2400" b="false" i="false" u="none">
                <a:solidFill>
                  <a:srgbClr val="FF0000">
                    <a:alpha val="100000"/>
                  </a:srgbClr>
                </a:solidFill>
              </a:rPr>
              <a:t>boundary tag coalescing</a:t>
            </a:r>
            <a:r>
              <a:rPr sz="2400" b="false" i="false" u="none"/>
              <a:t> are general to </a:t>
            </a: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all</a:t>
            </a:r>
            <a:r>
              <a:rPr sz="2400" b="false" i="false" u="none"/>
              <a:t> allocators</a:t>
            </a: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课堂练习</a:t>
            </a:r>
            <a:endParaRPr/>
          </a:p>
        </p:txBody>
      </p:sp>
      <p:sp>
        <p:nvSpPr>
          <p:cNvPr id="669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隐式空闲链表，不允许有效负载为0，头部和脚部都是4字节。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对齐：指整个块大小，包括head, footer在内</a:t>
            </a:r>
            <a:endParaRPr/>
          </a:p>
        </p:txBody>
      </p:sp>
      <p:sp>
        <p:nvSpPr>
          <p:cNvPr id="670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671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100" y="3414712"/>
            <a:ext cx="9144000" cy="17875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练习答案</a:t>
            </a:r>
            <a:endParaRPr/>
          </a:p>
        </p:txBody>
      </p:sp>
      <p:pic>
        <p:nvPicPr>
          <p:cNvPr id="674" name="内容占位符 4"/>
          <p:cNvPicPr>
            <a:picLocks noGrp="true" noChangeAspect="true"/>
          </p:cNvPicPr>
          <p:nvPr>
            <p:ph type="obj"/>
          </p:nvPr>
        </p:nvPicPr>
        <p:blipFill>
          <a:blip r:embed="rId1"/>
          <a:srcRect l="0" t="0" r="0" b="0"/>
          <a:stretch>
            <a:fillRect/>
          </a:stretch>
        </p:blipFill>
        <p:spPr>
          <a:xfrm>
            <a:off x="457200" y="2994025"/>
            <a:ext cx="8305800" cy="1631950"/>
          </a:xfrm>
          <a:prstGeom prst="rect">
            <a:avLst/>
          </a:prstGeom>
          <a:noFill/>
        </p:spPr>
      </p:pic>
      <p:sp>
        <p:nvSpPr>
          <p:cNvPr id="675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p="http://schemas.openxmlformats.org/presentationml/2006/main">
  <p:cSld>
    <p:spTree>
      <p:nvGrpSpPr>
        <p:cNvPr id="6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Dynamic Memory Allocation</a:t>
            </a:r>
            <a:endParaRPr/>
          </a:p>
        </p:txBody>
      </p:sp>
      <p:sp>
        <p:nvSpPr>
          <p:cNvPr id="678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381000" y="1524000"/>
            <a:ext cx="7896225" cy="43481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zh-CN" sz="2400"/>
              <a:t>Heap</a:t>
            </a:r>
            <a:r>
              <a:rPr lang="zh-CN" sz="2400"/>
              <a:t>：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zh-CN" sz="2000" b="false" i="false" u="none"/>
              <a:t>进程中一段连续的虚拟地址</a:t>
            </a:r>
            <a:r>
              <a:rPr lang="en-US" sz="2000" b="false" i="false" u="none"/>
              <a:t>空间</a:t>
            </a:r>
            <a:endParaRPr/>
          </a:p>
          <a:p>
            <a:pPr lvl="2" indent="-285750">
              <a:spcBef>
                <a:spcPct val="20000"/>
              </a:spcBef>
              <a:buChar char="–"/>
            </a:pPr>
            <a:r>
              <a:rPr lang="en-US" sz="2000" b="false" i="false" u="none"/>
              <a:t>有</a:t>
            </a:r>
            <a:r>
              <a:rPr lang="en-US" sz="2000" b="false" i="false" u="none"/>
              <a:t>page table</a:t>
            </a:r>
            <a:r>
              <a:rPr lang="en-US" sz="2000" b="false" i="false" u="none"/>
              <a:t>时，物理未必连续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endParaRPr lang="en-US" sz="2000" b="false" i="false" u="none"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sz="2000" b="false" i="false" u="none"/>
              <a:t>Memory Allocator</a:t>
            </a:r>
            <a:r>
              <a:rPr lang="en-US" sz="2000" b="false" i="false" u="none"/>
              <a:t>把</a:t>
            </a:r>
            <a:r>
              <a:rPr lang="en-US" sz="2000" b="false" i="false" u="none"/>
              <a:t>heap</a:t>
            </a:r>
            <a:r>
              <a:rPr lang="en-US" sz="2000" b="false" i="false" u="none"/>
              <a:t>当作一组</a:t>
            </a:r>
            <a:r>
              <a:rPr lang="zh-CN" sz="2000" b="false" i="false" u="none">
                <a:solidFill>
                  <a:srgbClr val="FF0000">
                    <a:alpha val="100000"/>
                  </a:srgbClr>
                </a:solidFill>
              </a:rPr>
              <a:t>可变大小</a:t>
            </a:r>
            <a:r>
              <a:rPr lang="en-US" sz="2000" b="false" i="false" u="none"/>
              <a:t>的</a:t>
            </a:r>
            <a:r>
              <a:rPr lang="zh-CN" sz="2000" b="false" i="false" u="none">
                <a:solidFill>
                  <a:srgbClr val="FF0000">
                    <a:alpha val="100000"/>
                  </a:srgbClr>
                </a:solidFill>
              </a:rPr>
              <a:t>blocks</a:t>
            </a:r>
            <a:r>
              <a:rPr lang="en-US" sz="2000" b="false" i="false" u="none"/>
              <a:t>，</a:t>
            </a:r>
            <a:r>
              <a:rPr lang="en-US" sz="2000" b="false" i="false" u="none"/>
              <a:t>blocks</a:t>
            </a:r>
            <a:r>
              <a:rPr lang="en-US" sz="2000" b="false" i="false" u="none"/>
              <a:t>或者是</a:t>
            </a:r>
            <a:r>
              <a:rPr lang="zh-CN" sz="2000" b="false" i="false" u="none">
                <a:solidFill>
                  <a:srgbClr val="FF0000">
                    <a:alpha val="100000"/>
                  </a:srgbClr>
                </a:solidFill>
              </a:rPr>
              <a:t>allocated</a:t>
            </a:r>
            <a:r>
              <a:rPr lang="en-US" sz="2000" b="false" i="false" u="none"/>
              <a:t>状态，或者是</a:t>
            </a:r>
            <a:r>
              <a:rPr lang="zh-CN" sz="2000" b="false" i="false" u="none">
                <a:solidFill>
                  <a:srgbClr val="FF0000">
                    <a:alpha val="100000"/>
                  </a:srgbClr>
                </a:solidFill>
              </a:rPr>
              <a:t>free</a:t>
            </a:r>
            <a:r>
              <a:rPr lang="en-US" sz="2000" b="false" i="false" u="none"/>
              <a:t>状态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endParaRPr lang="en-US" sz="2000" b="false" i="false" u="none"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sz="2000" b="false" i="false" u="none"/>
              <a:t>与数据结构“堆”</a:t>
            </a:r>
            <a:r>
              <a:rPr lang="en-US" sz="2000" b="false" i="false" u="none"/>
              <a:t>(heap)</a:t>
            </a:r>
            <a:r>
              <a:rPr lang="en-US" sz="2000" b="false" i="false" u="none"/>
              <a:t>没有关系，这里是堆积、大量的意思</a:t>
            </a:r>
            <a:endParaRPr/>
          </a:p>
          <a:p>
            <a:pPr marL="342900" lvl="0" indent="-342900">
              <a:spcBef>
                <a:spcPct val="20000"/>
              </a:spcBef>
              <a:buChar char="•"/>
            </a:pPr>
            <a:endParaRPr lang="zh-CN" sz="2400" b="false" i="false" u="none"/>
          </a:p>
          <a:p>
            <a:pPr marL="0" lvl="0">
              <a:spcBef>
                <a:spcPct val="20000"/>
              </a:spcBef>
              <a:buNone/>
            </a:pPr>
            <a:endParaRPr lang="en-US" sz="2400" b="false" i="false" u="none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p="http://schemas.openxmlformats.org/presentationml/2006/main">
  <p:cSld>
    <p:spTree>
      <p:nvGrpSpPr>
        <p:cNvPr id="6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ectangle 41"/>
          <p:cNvSpPr>
            <a:spLocks noGrp="true" noChangeShapeType="true"/>
          </p:cNvSpPr>
          <p:nvPr/>
        </p:nvSpPr>
        <p:spPr>
          <a:xfrm>
            <a:off x="396875" y="2819400"/>
            <a:ext cx="8594725" cy="1620837"/>
          </a:xfrm>
          <a:prstGeom prst="rect">
            <a:avLst/>
          </a:prstGeom>
          <a:solidFill>
            <a:srgbClr val="E6E6E6"/>
          </a:solidFill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681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Keeping Track of Free Blocks</a:t>
            </a:r>
            <a:endParaRPr/>
          </a:p>
        </p:txBody>
      </p:sp>
      <p:sp>
        <p:nvSpPr>
          <p:cNvPr id="682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396875" y="1406525"/>
            <a:ext cx="8747125" cy="53752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sz="2400"/>
              <a:t>Method 1: </a:t>
            </a:r>
            <a:r>
              <a:rPr lang="en-US" sz="2400" b="false" i="true" u="none">
                <a:solidFill>
                  <a:srgbClr val="C00000"/>
                </a:solidFill>
              </a:rPr>
              <a:t>Implicit free list </a:t>
            </a:r>
            <a:r>
              <a:rPr lang="en-US" sz="2400"/>
              <a:t>using length—links all blocks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 lang="en-US" sz="2400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 lang="en-US" sz="2400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 lang="en-US" sz="1000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sz="2400"/>
              <a:t>Method 2: </a:t>
            </a:r>
            <a:r>
              <a:rPr lang="en-GB" sz="2400" b="false" i="true" u="none">
                <a:solidFill>
                  <a:srgbClr val="C00000"/>
                </a:solidFill>
              </a:rPr>
              <a:t>Explicit free list</a:t>
            </a:r>
            <a:r>
              <a:rPr lang="en-GB" sz="2400">
                <a:solidFill>
                  <a:srgbClr val="C00000"/>
                </a:solidFill>
              </a:rPr>
              <a:t> </a:t>
            </a:r>
            <a:r>
              <a:rPr lang="en-GB" sz="2400"/>
              <a:t>among the free blocks using pointers</a:t>
            </a:r>
            <a:endParaRPr/>
          </a:p>
          <a:p>
            <a:pPr marL="342900" lvl="0" indent="-342900">
              <a:spcBef>
                <a:spcPct val="20000"/>
              </a:spcBef>
              <a:buNone/>
            </a:pP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None/>
            </a:pP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SzPct val="100000"/>
              <a:buChar char="•"/>
            </a:pPr>
            <a:r>
              <a:rPr lang="en-GB" sz="2400" b="false" i="false" u="none"/>
              <a:t>Method 3: </a:t>
            </a:r>
            <a:r>
              <a:rPr lang="en-GB" sz="2400" b="false" i="true" u="none">
                <a:solidFill>
                  <a:srgbClr val="C00000"/>
                </a:solidFill>
              </a:rPr>
              <a:t>Segregated free list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SzPct val="100000"/>
              <a:buChar char="–"/>
            </a:pPr>
            <a:r>
              <a:rPr lang="en-US" sz="2000" b="false" i="false" u="none"/>
              <a:t>Different free lists for different size classes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SzPct val="100000"/>
              <a:buChar char="–"/>
            </a:pP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SzPct val="100000"/>
              <a:buChar char="•"/>
            </a:pPr>
            <a:r>
              <a:rPr lang="en-US" sz="2400" b="false" i="false" u="none"/>
              <a:t>Method 4: </a:t>
            </a:r>
            <a:r>
              <a:rPr lang="en-GB" sz="2400" b="false" i="true" u="none">
                <a:solidFill>
                  <a:srgbClr val="C00000"/>
                </a:solidFill>
              </a:rPr>
              <a:t>Blocks sorted by size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SzPct val="100000"/>
              <a:buChar char="–"/>
            </a:pPr>
            <a:r>
              <a:rPr lang="en-GB" sz="2000" b="false" i="false" u="none"/>
              <a:t>Can use a balanced tree (e.g. Red-Black tree) with pointers within each free block, and the length used as a key</a:t>
            </a:r>
            <a:endParaRPr/>
          </a:p>
        </p:txBody>
      </p:sp>
      <p:sp>
        <p:nvSpPr>
          <p:cNvPr id="683" name="Rectangle 4"/>
          <p:cNvSpPr>
            <a:spLocks noGrp="true" noChangeShapeType="true"/>
          </p:cNvSpPr>
          <p:nvPr/>
        </p:nvSpPr>
        <p:spPr>
          <a:xfrm>
            <a:off x="16002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5</a:t>
            </a:r>
            <a:endParaRPr/>
          </a:p>
        </p:txBody>
      </p:sp>
      <p:sp>
        <p:nvSpPr>
          <p:cNvPr id="684" name="Rectangle 5"/>
          <p:cNvSpPr>
            <a:spLocks noGrp="true" noChangeShapeType="true"/>
          </p:cNvSpPr>
          <p:nvPr/>
        </p:nvSpPr>
        <p:spPr>
          <a:xfrm>
            <a:off x="19050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85" name="Rectangle 6"/>
          <p:cNvSpPr>
            <a:spLocks noGrp="true" noChangeShapeType="true"/>
          </p:cNvSpPr>
          <p:nvPr/>
        </p:nvSpPr>
        <p:spPr>
          <a:xfrm>
            <a:off x="22098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86" name="Rectangle 7"/>
          <p:cNvSpPr>
            <a:spLocks noGrp="true" noChangeShapeType="true"/>
          </p:cNvSpPr>
          <p:nvPr/>
        </p:nvSpPr>
        <p:spPr>
          <a:xfrm>
            <a:off x="25146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87" name="Rectangle 8"/>
          <p:cNvSpPr>
            <a:spLocks noGrp="true" noChangeShapeType="true"/>
          </p:cNvSpPr>
          <p:nvPr/>
        </p:nvSpPr>
        <p:spPr>
          <a:xfrm>
            <a:off x="28194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88" name="Rectangle 9"/>
          <p:cNvSpPr>
            <a:spLocks noGrp="true" noChangeShapeType="true"/>
          </p:cNvSpPr>
          <p:nvPr/>
        </p:nvSpPr>
        <p:spPr>
          <a:xfrm>
            <a:off x="31242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689" name="Rectangle 10"/>
          <p:cNvSpPr>
            <a:spLocks noGrp="true" noChangeShapeType="true"/>
          </p:cNvSpPr>
          <p:nvPr/>
        </p:nvSpPr>
        <p:spPr>
          <a:xfrm>
            <a:off x="34290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90" name="Rectangle 11"/>
          <p:cNvSpPr>
            <a:spLocks noGrp="true" noChangeShapeType="true"/>
          </p:cNvSpPr>
          <p:nvPr/>
        </p:nvSpPr>
        <p:spPr>
          <a:xfrm>
            <a:off x="37338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91" name="Rectangle 12"/>
          <p:cNvSpPr>
            <a:spLocks noGrp="true" noChangeShapeType="true"/>
          </p:cNvSpPr>
          <p:nvPr/>
        </p:nvSpPr>
        <p:spPr>
          <a:xfrm>
            <a:off x="40386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92" name="Rectangle 13"/>
          <p:cNvSpPr>
            <a:spLocks noGrp="true" noChangeShapeType="true"/>
          </p:cNvSpPr>
          <p:nvPr/>
        </p:nvSpPr>
        <p:spPr>
          <a:xfrm>
            <a:off x="46482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93" name="Rectangle 14"/>
          <p:cNvSpPr>
            <a:spLocks noGrp="true" noChangeShapeType="true"/>
          </p:cNvSpPr>
          <p:nvPr/>
        </p:nvSpPr>
        <p:spPr>
          <a:xfrm>
            <a:off x="49530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94" name="Rectangle 15"/>
          <p:cNvSpPr>
            <a:spLocks noGrp="true" noChangeShapeType="true"/>
          </p:cNvSpPr>
          <p:nvPr/>
        </p:nvSpPr>
        <p:spPr>
          <a:xfrm>
            <a:off x="52578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95" name="Rectangle 16"/>
          <p:cNvSpPr>
            <a:spLocks noGrp="true" noChangeShapeType="true"/>
          </p:cNvSpPr>
          <p:nvPr/>
        </p:nvSpPr>
        <p:spPr>
          <a:xfrm>
            <a:off x="55626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96" name="Rectangle 17"/>
          <p:cNvSpPr>
            <a:spLocks noGrp="true" noChangeShapeType="true"/>
          </p:cNvSpPr>
          <p:nvPr/>
        </p:nvSpPr>
        <p:spPr>
          <a:xfrm>
            <a:off x="58674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97" name="Rectangle 18"/>
          <p:cNvSpPr>
            <a:spLocks noGrp="true" noChangeShapeType="true"/>
          </p:cNvSpPr>
          <p:nvPr/>
        </p:nvSpPr>
        <p:spPr>
          <a:xfrm>
            <a:off x="61722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698" name="Rectangle 19"/>
          <p:cNvSpPr>
            <a:spLocks noGrp="true" noChangeShapeType="true"/>
          </p:cNvSpPr>
          <p:nvPr/>
        </p:nvSpPr>
        <p:spPr>
          <a:xfrm>
            <a:off x="64770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699" name="Rectangle 20"/>
          <p:cNvSpPr>
            <a:spLocks noGrp="true" noChangeShapeType="true"/>
          </p:cNvSpPr>
          <p:nvPr/>
        </p:nvSpPr>
        <p:spPr>
          <a:xfrm>
            <a:off x="43434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6</a:t>
            </a:r>
            <a:endParaRPr/>
          </a:p>
        </p:txBody>
      </p:sp>
      <p:sp>
        <p:nvSpPr>
          <p:cNvPr id="700" name="Freeform 39"/>
          <p:cNvSpPr>
            <a:spLocks noGrp="true" noChangeShapeType="true"/>
          </p:cNvSpPr>
          <p:nvPr/>
        </p:nvSpPr>
        <p:spPr>
          <a:xfrm>
            <a:off x="1752600" y="1973262"/>
            <a:ext cx="15240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528"/>
              <a:gd name="gd4" fmla="val 0"/>
              <a:gd name="gd5" fmla="val 960"/>
              <a:gd name="gd6" fmla="val 144"/>
              <a:gd name="gd7" fmla="*/ w 0 960"/>
              <a:gd name="gd8" fmla="*/ h 0 144"/>
              <a:gd name="gd9" fmla="*/ w 21600 960"/>
              <a:gd name="gd10" fmla="*/ h 21600 144"/>
            </a:gdLst>
            <a:ahLst/>
            <a:cxnLst/>
            <a:rect l="gd7" t="gd8" r="gd9" b="gd10"/>
            <a:pathLst>
              <a:path w="960" h="144">
                <a:moveTo>
                  <a:pt x="gd1" y="gd2"/>
                </a:moveTo>
                <a:cubicBezTo>
                  <a:pt x="184" y="72"/>
                  <a:pt x="368" y="0"/>
                  <a:pt x="528" y="0"/>
                </a:cubicBezTo>
                <a:cubicBezTo>
                  <a:pt x="688" y="0"/>
                  <a:pt x="824" y="72"/>
                  <a:pt x="960" y="144"/>
                </a:cubicBezTo>
              </a:path>
              <a:path w="960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01" name="Freeform 40"/>
          <p:cNvSpPr>
            <a:spLocks noGrp="true" noChangeShapeType="true"/>
          </p:cNvSpPr>
          <p:nvPr/>
        </p:nvSpPr>
        <p:spPr>
          <a:xfrm>
            <a:off x="3276600" y="1973262"/>
            <a:ext cx="12192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02" name="Freeform 41"/>
          <p:cNvSpPr>
            <a:spLocks noGrp="true" noChangeShapeType="true"/>
          </p:cNvSpPr>
          <p:nvPr/>
        </p:nvSpPr>
        <p:spPr>
          <a:xfrm>
            <a:off x="4495800" y="1973262"/>
            <a:ext cx="18288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576"/>
              <a:gd name="gd4" fmla="val 0"/>
              <a:gd name="gd5" fmla="val 1152"/>
              <a:gd name="gd6" fmla="val 144"/>
              <a:gd name="gd7" fmla="*/ w 0 1152"/>
              <a:gd name="gd8" fmla="*/ h 0 144"/>
              <a:gd name="gd9" fmla="*/ w 21600 1152"/>
              <a:gd name="gd10" fmla="*/ h 21600 144"/>
            </a:gdLst>
            <a:ahLst/>
            <a:cxnLst/>
            <a:rect l="gd7" t="gd8" r="gd9" b="gd10"/>
            <a:pathLst>
              <a:path w="1152" h="144">
                <a:moveTo>
                  <a:pt x="gd1" y="gd2"/>
                </a:moveTo>
                <a:cubicBezTo>
                  <a:pt x="192" y="72"/>
                  <a:pt x="384" y="0"/>
                  <a:pt x="576" y="0"/>
                </a:cubicBezTo>
                <a:cubicBezTo>
                  <a:pt x="768" y="0"/>
                  <a:pt x="960" y="72"/>
                  <a:pt x="1152" y="144"/>
                </a:cubicBezTo>
              </a:path>
              <a:path w="1152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03" name="Rectangle 21"/>
          <p:cNvSpPr>
            <a:spLocks noGrp="true" noChangeShapeType="true"/>
          </p:cNvSpPr>
          <p:nvPr/>
        </p:nvSpPr>
        <p:spPr>
          <a:xfrm>
            <a:off x="1600200" y="3962400"/>
            <a:ext cx="325437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5</a:t>
            </a:r>
            <a:endParaRPr/>
          </a:p>
        </p:txBody>
      </p:sp>
      <p:sp>
        <p:nvSpPr>
          <p:cNvPr id="704" name="Rectangle 22"/>
          <p:cNvSpPr>
            <a:spLocks noGrp="true" noChangeShapeType="true"/>
          </p:cNvSpPr>
          <p:nvPr/>
        </p:nvSpPr>
        <p:spPr>
          <a:xfrm>
            <a:off x="1905000" y="3962400"/>
            <a:ext cx="325437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05" name="Rectangle 23"/>
          <p:cNvSpPr>
            <a:spLocks noGrp="true" noChangeShapeType="true"/>
          </p:cNvSpPr>
          <p:nvPr/>
        </p:nvSpPr>
        <p:spPr>
          <a:xfrm>
            <a:off x="2209800" y="3962400"/>
            <a:ext cx="325437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06" name="Rectangle 24"/>
          <p:cNvSpPr>
            <a:spLocks noGrp="true" noChangeShapeType="true"/>
          </p:cNvSpPr>
          <p:nvPr/>
        </p:nvSpPr>
        <p:spPr>
          <a:xfrm>
            <a:off x="2514600" y="3962400"/>
            <a:ext cx="325437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07" name="Rectangle 25"/>
          <p:cNvSpPr>
            <a:spLocks noGrp="true" noChangeShapeType="true"/>
          </p:cNvSpPr>
          <p:nvPr/>
        </p:nvSpPr>
        <p:spPr>
          <a:xfrm>
            <a:off x="2819400" y="3962400"/>
            <a:ext cx="325437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08" name="Rectangle 26"/>
          <p:cNvSpPr>
            <a:spLocks noGrp="true" noChangeShapeType="true"/>
          </p:cNvSpPr>
          <p:nvPr/>
        </p:nvSpPr>
        <p:spPr>
          <a:xfrm>
            <a:off x="3124200" y="3962400"/>
            <a:ext cx="325437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709" name="Rectangle 27"/>
          <p:cNvSpPr>
            <a:spLocks noGrp="true" noChangeShapeType="true"/>
          </p:cNvSpPr>
          <p:nvPr/>
        </p:nvSpPr>
        <p:spPr>
          <a:xfrm>
            <a:off x="3429000" y="3962400"/>
            <a:ext cx="325437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10" name="Rectangle 28"/>
          <p:cNvSpPr>
            <a:spLocks noGrp="true" noChangeShapeType="true"/>
          </p:cNvSpPr>
          <p:nvPr/>
        </p:nvSpPr>
        <p:spPr>
          <a:xfrm>
            <a:off x="3733800" y="3962400"/>
            <a:ext cx="325437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11" name="Rectangle 29"/>
          <p:cNvSpPr>
            <a:spLocks noGrp="true" noChangeShapeType="true"/>
          </p:cNvSpPr>
          <p:nvPr/>
        </p:nvSpPr>
        <p:spPr>
          <a:xfrm>
            <a:off x="4038600" y="3962400"/>
            <a:ext cx="325437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12" name="Rectangle 30"/>
          <p:cNvSpPr>
            <a:spLocks noGrp="true" noChangeShapeType="true"/>
          </p:cNvSpPr>
          <p:nvPr/>
        </p:nvSpPr>
        <p:spPr>
          <a:xfrm>
            <a:off x="4648200" y="3962400"/>
            <a:ext cx="325437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13" name="Rectangle 31"/>
          <p:cNvSpPr>
            <a:spLocks noGrp="true" noChangeShapeType="true"/>
          </p:cNvSpPr>
          <p:nvPr/>
        </p:nvSpPr>
        <p:spPr>
          <a:xfrm>
            <a:off x="4953000" y="3962400"/>
            <a:ext cx="325437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14" name="Rectangle 32"/>
          <p:cNvSpPr>
            <a:spLocks noGrp="true" noChangeShapeType="true"/>
          </p:cNvSpPr>
          <p:nvPr/>
        </p:nvSpPr>
        <p:spPr>
          <a:xfrm>
            <a:off x="5257800" y="3962400"/>
            <a:ext cx="325437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15" name="Rectangle 33"/>
          <p:cNvSpPr>
            <a:spLocks noGrp="true" noChangeShapeType="true"/>
          </p:cNvSpPr>
          <p:nvPr/>
        </p:nvSpPr>
        <p:spPr>
          <a:xfrm>
            <a:off x="5562600" y="3962400"/>
            <a:ext cx="325437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16" name="Rectangle 34"/>
          <p:cNvSpPr>
            <a:spLocks noGrp="true" noChangeShapeType="true"/>
          </p:cNvSpPr>
          <p:nvPr/>
        </p:nvSpPr>
        <p:spPr>
          <a:xfrm>
            <a:off x="5867400" y="3962400"/>
            <a:ext cx="325437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17" name="Rectangle 35"/>
          <p:cNvSpPr>
            <a:spLocks noGrp="true" noChangeShapeType="true"/>
          </p:cNvSpPr>
          <p:nvPr/>
        </p:nvSpPr>
        <p:spPr>
          <a:xfrm>
            <a:off x="6172200" y="3962400"/>
            <a:ext cx="325437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718" name="Rectangle 36"/>
          <p:cNvSpPr>
            <a:spLocks noGrp="true" noChangeShapeType="true"/>
          </p:cNvSpPr>
          <p:nvPr/>
        </p:nvSpPr>
        <p:spPr>
          <a:xfrm>
            <a:off x="6477000" y="3962400"/>
            <a:ext cx="325437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19" name="Rectangle 37"/>
          <p:cNvSpPr>
            <a:spLocks noGrp="true" noChangeShapeType="true"/>
          </p:cNvSpPr>
          <p:nvPr/>
        </p:nvSpPr>
        <p:spPr>
          <a:xfrm>
            <a:off x="4343400" y="3962400"/>
            <a:ext cx="325437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6</a:t>
            </a:r>
            <a:endParaRPr/>
          </a:p>
        </p:txBody>
      </p:sp>
      <p:sp>
        <p:nvSpPr>
          <p:cNvPr id="720" name="Freeform 38"/>
          <p:cNvSpPr>
            <a:spLocks noGrp="true" noChangeShapeType="true"/>
          </p:cNvSpPr>
          <p:nvPr/>
        </p:nvSpPr>
        <p:spPr>
          <a:xfrm>
            <a:off x="2057400" y="3632200"/>
            <a:ext cx="2600325" cy="482600"/>
          </a:xfrm>
          <a:custGeom>
            <a:avLst/>
            <a:gdLst>
              <a:gd name="gd0" fmla="val 65536"/>
              <a:gd name="gd1" fmla="val 0"/>
              <a:gd name="gd2" fmla="val 304"/>
              <a:gd name="gd3" fmla="val 912"/>
              <a:gd name="gd4" fmla="val 16"/>
              <a:gd name="gd5" fmla="val 1536"/>
              <a:gd name="gd6" fmla="val 208"/>
              <a:gd name="gd7" fmla="*/ w 0 1536"/>
              <a:gd name="gd8" fmla="*/ h 0 304"/>
              <a:gd name="gd9" fmla="*/ w 21600 1536"/>
              <a:gd name="gd10" fmla="*/ h 21600 304"/>
            </a:gdLst>
            <a:ahLst/>
            <a:cxnLst/>
            <a:rect l="gd7" t="gd8" r="gd9" b="gd10"/>
            <a:pathLst>
              <a:path w="1536" h="304">
                <a:moveTo>
                  <a:pt x="gd1" y="gd2"/>
                </a:moveTo>
                <a:cubicBezTo>
                  <a:pt x="328" y="167"/>
                  <a:pt x="656" y="31"/>
                  <a:pt x="912" y="16"/>
                </a:cubicBezTo>
                <a:cubicBezTo>
                  <a:pt x="1167" y="0"/>
                  <a:pt x="1351" y="104"/>
                  <a:pt x="1536" y="208"/>
                </a:cubicBezTo>
              </a:path>
              <a:path w="1536" h="30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p="http://schemas.openxmlformats.org/presentationml/2006/main">
  <p:cSld>
    <p:spTree>
      <p:nvGrpSpPr>
        <p:cNvPr id="7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Rectangle 4"/>
          <p:cNvSpPr>
            <a:spLocks noGrp="true" noChangeShapeType="true"/>
          </p:cNvSpPr>
          <p:nvPr>
            <p:ph type="title"/>
          </p:nvPr>
        </p:nvSpPr>
        <p:spPr>
          <a:xfrm>
            <a:off x="292100" y="481012"/>
            <a:ext cx="60706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Explicit Free Lists</a:t>
            </a:r>
            <a:endParaRPr/>
          </a:p>
        </p:txBody>
      </p:sp>
      <p:sp>
        <p:nvSpPr>
          <p:cNvPr id="723" name="Rectangle 5"/>
          <p:cNvSpPr>
            <a:spLocks noGrp="true" noChangeShapeType="true"/>
          </p:cNvSpPr>
          <p:nvPr>
            <p:ph type="body"/>
          </p:nvPr>
        </p:nvSpPr>
        <p:spPr>
          <a:xfrm rot="0" flipH="false" flipV="false">
            <a:off x="292100" y="4592546"/>
            <a:ext cx="8028349" cy="184308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/>
              <a:t>Maintain list(s) of </a:t>
            </a: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free</a:t>
            </a:r>
            <a:r>
              <a:rPr sz="2400"/>
              <a:t> blocks, not </a:t>
            </a: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all</a:t>
            </a:r>
            <a:r>
              <a:rPr sz="2400"/>
              <a:t> blocks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sz="2000" b="false" i="false" u="none"/>
              <a:t>"</a:t>
            </a:r>
            <a:r>
              <a:rPr lang="zh-CN" sz="2000" b="false" i="false" u="none"/>
              <a:t>next"</a:t>
            </a:r>
            <a:r>
              <a:rPr lang="zh-CN" sz="2000" b="false" i="false" u="none"/>
              <a:t> free block</a:t>
            </a:r>
            <a:r>
              <a:rPr lang="zh-CN" sz="2000" b="false" i="false" u="none"/>
              <a:t>可能在任何地方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600" b="false" i="false" u="none"/>
              <a:t>不像之前</a:t>
            </a:r>
            <a:r>
              <a:rPr lang="zh-CN" sz="1600" b="false" i="false" u="none"/>
              <a:t>implicit list</a:t>
            </a:r>
            <a:r>
              <a:rPr lang="zh-CN" sz="1600" b="false" i="false" u="none"/>
              <a:t>中</a:t>
            </a:r>
            <a:r>
              <a:rPr lang="zh-CN" sz="1600" b="false" i="false" u="none"/>
              <a:t>next</a:t>
            </a:r>
            <a:r>
              <a:rPr lang="zh-CN" sz="1600" b="false" i="false" u="none"/>
              <a:t>是在相邻的内存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600" b="false" i="false" u="none"/>
              <a:t>所以必须有</a:t>
            </a:r>
            <a:r>
              <a:rPr lang="zh-CN" sz="1600" b="false" i="false" u="none"/>
              <a:t>forward/backward pointers</a:t>
            </a:r>
            <a:r>
              <a:rPr lang="zh-CN" sz="1600" b="false" i="false" u="none"/>
              <a:t>，不能只是记录</a:t>
            </a:r>
            <a:r>
              <a:rPr lang="zh-CN" sz="1600" b="false" i="false" u="none"/>
              <a:t>size</a:t>
            </a:r>
            <a:endParaRPr lang="en-US" sz="180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000" b="false" i="false" u="none"/>
              <a:t>仍然需要</a:t>
            </a:r>
            <a:r>
              <a:rPr lang="zh-CN" sz="2000" b="false" i="false" u="none"/>
              <a:t>boundary tag</a:t>
            </a:r>
            <a:r>
              <a:rPr lang="zh-CN" sz="2000" b="false" i="false" u="none"/>
              <a:t>，用于合并相邻</a:t>
            </a:r>
            <a:r>
              <a:rPr lang="en-US" sz="2000" b="false" i="false" u="none"/>
              <a:t>block</a:t>
            </a:r>
            <a:endParaRPr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000" b="false" i="false" u="none"/>
              <a:t>以上需求只针对</a:t>
            </a:r>
            <a:r>
              <a:rPr lang="zh-CN" sz="2000" b="false" i="false" u="none"/>
              <a:t>free block</a:t>
            </a:r>
            <a:r>
              <a:rPr lang="zh-CN" sz="2000" b="false" i="false" u="none"/>
              <a:t>，所以不需要占用有效内存空间</a:t>
            </a:r>
            <a:endParaRPr/>
          </a:p>
        </p:txBody>
      </p:sp>
      <p:sp>
        <p:nvSpPr>
          <p:cNvPr id="724" name="Rectangle 3"/>
          <p:cNvSpPr>
            <a:spLocks noGrp="true" noChangeShapeType="true"/>
          </p:cNvSpPr>
          <p:nvPr/>
        </p:nvSpPr>
        <p:spPr>
          <a:xfrm>
            <a:off x="1600200" y="2057400"/>
            <a:ext cx="1370012" cy="3810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Size</a:t>
            </a:r>
            <a:endParaRPr/>
          </a:p>
        </p:txBody>
      </p:sp>
      <p:sp>
        <p:nvSpPr>
          <p:cNvPr id="725" name="Rectangle 6"/>
          <p:cNvSpPr>
            <a:spLocks noGrp="true" noChangeShapeType="true"/>
          </p:cNvSpPr>
          <p:nvPr/>
        </p:nvSpPr>
        <p:spPr>
          <a:xfrm>
            <a:off x="1600200" y="2438400"/>
            <a:ext cx="1676400" cy="15240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Payload and</a:t>
            </a:r>
            <a:endParaRPr/>
          </a:p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padding</a:t>
            </a:r>
            <a:endParaRPr/>
          </a:p>
        </p:txBody>
      </p:sp>
      <p:sp>
        <p:nvSpPr>
          <p:cNvPr id="726" name="Rectangle 8"/>
          <p:cNvSpPr>
            <a:spLocks noGrp="true" noChangeShapeType="true"/>
          </p:cNvSpPr>
          <p:nvPr/>
        </p:nvSpPr>
        <p:spPr>
          <a:xfrm>
            <a:off x="2971800" y="2057400"/>
            <a:ext cx="304800" cy="381000"/>
          </a:xfrm>
          <a:prstGeom prst="rect">
            <a:avLst/>
          </a:prstGeom>
          <a:solidFill>
            <a:srgbClr val="EBAFAF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a</a:t>
            </a:r>
            <a:endParaRPr/>
          </a:p>
        </p:txBody>
      </p:sp>
      <p:sp>
        <p:nvSpPr>
          <p:cNvPr id="727" name="Rectangle 9"/>
          <p:cNvSpPr>
            <a:spLocks noGrp="true" noChangeShapeType="true"/>
          </p:cNvSpPr>
          <p:nvPr/>
        </p:nvSpPr>
        <p:spPr>
          <a:xfrm>
            <a:off x="1598612" y="3962400"/>
            <a:ext cx="1373187" cy="3810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Size</a:t>
            </a:r>
            <a:endParaRPr/>
          </a:p>
        </p:txBody>
      </p:sp>
      <p:sp>
        <p:nvSpPr>
          <p:cNvPr id="728" name="Rectangle 10"/>
          <p:cNvSpPr>
            <a:spLocks noGrp="true" noChangeShapeType="true"/>
          </p:cNvSpPr>
          <p:nvPr/>
        </p:nvSpPr>
        <p:spPr>
          <a:xfrm>
            <a:off x="2971800" y="3962400"/>
            <a:ext cx="304800" cy="381000"/>
          </a:xfrm>
          <a:prstGeom prst="rect">
            <a:avLst/>
          </a:prstGeom>
          <a:solidFill>
            <a:srgbClr val="EBAFAF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a</a:t>
            </a:r>
            <a:endParaRPr/>
          </a:p>
        </p:txBody>
      </p:sp>
      <p:sp>
        <p:nvSpPr>
          <p:cNvPr id="729" name="Rectangle 3"/>
          <p:cNvSpPr>
            <a:spLocks noGrp="true" noChangeShapeType="true"/>
          </p:cNvSpPr>
          <p:nvPr/>
        </p:nvSpPr>
        <p:spPr>
          <a:xfrm>
            <a:off x="5105400" y="2057400"/>
            <a:ext cx="1370012" cy="3810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Size</a:t>
            </a:r>
            <a:endParaRPr/>
          </a:p>
        </p:txBody>
      </p:sp>
      <p:sp>
        <p:nvSpPr>
          <p:cNvPr id="730" name="Rectangle 6"/>
          <p:cNvSpPr>
            <a:spLocks noGrp="true" noChangeShapeType="true"/>
          </p:cNvSpPr>
          <p:nvPr/>
        </p:nvSpPr>
        <p:spPr>
          <a:xfrm>
            <a:off x="5105400" y="3200400"/>
            <a:ext cx="1676400" cy="762000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31" name="Rectangle 8"/>
          <p:cNvSpPr>
            <a:spLocks noGrp="true" noChangeShapeType="true"/>
          </p:cNvSpPr>
          <p:nvPr/>
        </p:nvSpPr>
        <p:spPr>
          <a:xfrm>
            <a:off x="6477000" y="2057400"/>
            <a:ext cx="304800" cy="381000"/>
          </a:xfrm>
          <a:prstGeom prst="rect">
            <a:avLst/>
          </a:prstGeom>
          <a:solidFill>
            <a:srgbClr val="EBAFAF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a</a:t>
            </a:r>
            <a:endParaRPr/>
          </a:p>
        </p:txBody>
      </p:sp>
      <p:sp>
        <p:nvSpPr>
          <p:cNvPr id="732" name="Rectangle 9"/>
          <p:cNvSpPr>
            <a:spLocks noGrp="true" noChangeShapeType="true"/>
          </p:cNvSpPr>
          <p:nvPr/>
        </p:nvSpPr>
        <p:spPr>
          <a:xfrm>
            <a:off x="5103812" y="3962400"/>
            <a:ext cx="1373187" cy="3810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Size</a:t>
            </a:r>
            <a:endParaRPr/>
          </a:p>
        </p:txBody>
      </p:sp>
      <p:sp>
        <p:nvSpPr>
          <p:cNvPr id="733" name="Rectangle 10"/>
          <p:cNvSpPr>
            <a:spLocks noGrp="true" noChangeShapeType="true"/>
          </p:cNvSpPr>
          <p:nvPr/>
        </p:nvSpPr>
        <p:spPr>
          <a:xfrm>
            <a:off x="6477000" y="3962400"/>
            <a:ext cx="304800" cy="381000"/>
          </a:xfrm>
          <a:prstGeom prst="rect">
            <a:avLst/>
          </a:prstGeom>
          <a:solidFill>
            <a:srgbClr val="EBAFAF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a</a:t>
            </a:r>
            <a:endParaRPr/>
          </a:p>
        </p:txBody>
      </p:sp>
      <p:sp>
        <p:nvSpPr>
          <p:cNvPr id="734" name="Rectangle 3"/>
          <p:cNvSpPr>
            <a:spLocks noGrp="true" noChangeShapeType="true"/>
          </p:cNvSpPr>
          <p:nvPr/>
        </p:nvSpPr>
        <p:spPr>
          <a:xfrm>
            <a:off x="5105400" y="2438400"/>
            <a:ext cx="1676400" cy="381000"/>
          </a:xfrm>
          <a:prstGeom prst="rect">
            <a:avLst/>
          </a:prstGeom>
          <a:solidFill>
            <a:srgbClr val="D6D6F5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latin typeface="Calibri"/>
              </a:rPr>
              <a:t>Next</a:t>
            </a:r>
            <a:endParaRPr/>
          </a:p>
        </p:txBody>
      </p:sp>
      <p:sp>
        <p:nvSpPr>
          <p:cNvPr id="735" name="Rectangle 3"/>
          <p:cNvSpPr>
            <a:spLocks noGrp="true" noChangeShapeType="true"/>
          </p:cNvSpPr>
          <p:nvPr/>
        </p:nvSpPr>
        <p:spPr>
          <a:xfrm>
            <a:off x="5105400" y="2819400"/>
            <a:ext cx="1676400" cy="381000"/>
          </a:xfrm>
          <a:prstGeom prst="rect">
            <a:avLst/>
          </a:prstGeom>
          <a:solidFill>
            <a:srgbClr val="D6D6F5"/>
          </a:solidFill>
          <a:ln w="1270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latin typeface="Calibri"/>
              </a:rPr>
              <a:t>Prev</a:t>
            </a:r>
            <a:endParaRPr/>
          </a:p>
        </p:txBody>
      </p:sp>
      <p:sp>
        <p:nvSpPr>
          <p:cNvPr id="736" name="TextBox 65"/>
          <p:cNvSpPr txBox="true">
            <a:spLocks noGrp="true" noChangeShapeType="true"/>
          </p:cNvSpPr>
          <p:nvPr/>
        </p:nvSpPr>
        <p:spPr>
          <a:xfrm>
            <a:off x="1371600" y="1611312"/>
            <a:ext cx="21637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alibri"/>
              </a:rPr>
              <a:t>Allocated (as before)</a:t>
            </a:r>
            <a:endParaRPr/>
          </a:p>
        </p:txBody>
      </p:sp>
      <p:sp>
        <p:nvSpPr>
          <p:cNvPr id="737" name="TextBox 66"/>
          <p:cNvSpPr txBox="true">
            <a:spLocks noGrp="true" noChangeShapeType="true"/>
          </p:cNvSpPr>
          <p:nvPr/>
        </p:nvSpPr>
        <p:spPr>
          <a:xfrm>
            <a:off x="5638800" y="1600200"/>
            <a:ext cx="600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alibri"/>
              </a:rPr>
              <a:t>Free</a:t>
            </a: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p="http://schemas.openxmlformats.org/presentationml/2006/main">
  <p:cSld>
    <p:spTree>
      <p:nvGrpSpPr>
        <p:cNvPr id="7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Line 1"/>
          <p:cNvSpPr>
            <a:spLocks noGrp="true" noChangeShapeType="true"/>
          </p:cNvSpPr>
          <p:nvPr/>
        </p:nvSpPr>
        <p:spPr>
          <a:xfrm>
            <a:off x="3276600" y="2362200"/>
            <a:ext cx="457200" cy="0"/>
          </a:xfrm>
          <a:prstGeom prst="line">
            <a:avLst/>
          </a:prstGeom>
          <a:noFill/>
          <a:ln w="2556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740" name="Line 2"/>
          <p:cNvSpPr>
            <a:spLocks noGrp="true" noChangeShapeType="true"/>
          </p:cNvSpPr>
          <p:nvPr/>
        </p:nvSpPr>
        <p:spPr>
          <a:xfrm>
            <a:off x="4572000" y="2362200"/>
            <a:ext cx="381000" cy="0"/>
          </a:xfrm>
          <a:prstGeom prst="line">
            <a:avLst/>
          </a:prstGeom>
          <a:noFill/>
          <a:ln w="2556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741" name="Line 3"/>
          <p:cNvSpPr>
            <a:spLocks noGrp="true" noChangeShapeType="true"/>
          </p:cNvSpPr>
          <p:nvPr/>
        </p:nvSpPr>
        <p:spPr>
          <a:xfrm>
            <a:off x="6096000" y="2362200"/>
            <a:ext cx="381000" cy="0"/>
          </a:xfrm>
          <a:prstGeom prst="line">
            <a:avLst/>
          </a:prstGeom>
          <a:noFill/>
          <a:ln w="2556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742" name="Rectangle 4"/>
          <p:cNvSpPr>
            <a:spLocks noGrp="true" noChangeShapeType="true"/>
          </p:cNvSpPr>
          <p:nvPr>
            <p:ph type="title"/>
          </p:nvPr>
        </p:nvSpPr>
        <p:spPr>
          <a:xfrm>
            <a:off x="292100" y="481012"/>
            <a:ext cx="60706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Explicit Free Lists</a:t>
            </a:r>
            <a:endParaRPr/>
          </a:p>
        </p:txBody>
      </p:sp>
      <p:sp>
        <p:nvSpPr>
          <p:cNvPr id="743" name="Rectangle 5"/>
          <p:cNvSpPr>
            <a:spLocks noGrp="true" noChangeShapeType="true"/>
          </p:cNvSpPr>
          <p:nvPr>
            <p:ph type="body"/>
          </p:nvPr>
        </p:nvSpPr>
        <p:spPr>
          <a:xfrm>
            <a:off x="307975" y="1574800"/>
            <a:ext cx="8307387" cy="2436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/>
              <a:t>Logically:</a:t>
            </a:r>
            <a:endParaRPr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/>
              <a:t>Physically: blocks can be in any order</a:t>
            </a:r>
            <a:endParaRPr/>
          </a:p>
        </p:txBody>
      </p:sp>
      <p:sp>
        <p:nvSpPr>
          <p:cNvPr id="744" name="Rectangle 6"/>
          <p:cNvSpPr>
            <a:spLocks noGrp="true" noChangeShapeType="true"/>
          </p:cNvSpPr>
          <p:nvPr/>
        </p:nvSpPr>
        <p:spPr>
          <a:xfrm>
            <a:off x="2438400" y="2286000"/>
            <a:ext cx="838200" cy="304800"/>
          </a:xfrm>
          <a:prstGeom prst="rect">
            <a:avLst/>
          </a:prstGeom>
          <a:solidFill>
            <a:srgbClr val="F2F2F2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latin typeface="Calibri"/>
                <a:ea typeface="msgothic" charset="1"/>
              </a:rPr>
              <a:t>A</a:t>
            </a:r>
            <a:endParaRPr/>
          </a:p>
        </p:txBody>
      </p:sp>
      <p:sp>
        <p:nvSpPr>
          <p:cNvPr id="745" name="Rectangle 7"/>
          <p:cNvSpPr>
            <a:spLocks noGrp="true" noChangeShapeType="true"/>
          </p:cNvSpPr>
          <p:nvPr/>
        </p:nvSpPr>
        <p:spPr>
          <a:xfrm>
            <a:off x="3733800" y="2286000"/>
            <a:ext cx="838200" cy="304800"/>
          </a:xfrm>
          <a:prstGeom prst="rect">
            <a:avLst/>
          </a:prstGeom>
          <a:solidFill>
            <a:srgbClr val="F2F2F2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latin typeface="Calibri"/>
                <a:ea typeface="msgothic" charset="1"/>
              </a:rPr>
              <a:t>B</a:t>
            </a:r>
            <a:endParaRPr/>
          </a:p>
        </p:txBody>
      </p:sp>
      <p:sp>
        <p:nvSpPr>
          <p:cNvPr id="746" name="Rectangle 8"/>
          <p:cNvSpPr>
            <a:spLocks noGrp="true" noChangeShapeType="true"/>
          </p:cNvSpPr>
          <p:nvPr/>
        </p:nvSpPr>
        <p:spPr>
          <a:xfrm>
            <a:off x="4953000" y="2286000"/>
            <a:ext cx="1143000" cy="304800"/>
          </a:xfrm>
          <a:prstGeom prst="rect">
            <a:avLst/>
          </a:prstGeom>
          <a:solidFill>
            <a:srgbClr val="F2F2F2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latin typeface="Calibri"/>
                <a:ea typeface="msgothic" charset="1"/>
              </a:rPr>
              <a:t>C</a:t>
            </a:r>
            <a:endParaRPr/>
          </a:p>
        </p:txBody>
      </p:sp>
      <p:sp>
        <p:nvSpPr>
          <p:cNvPr id="747" name="Line 9"/>
          <p:cNvSpPr>
            <a:spLocks noGrp="true" noChangeShapeType="true"/>
          </p:cNvSpPr>
          <p:nvPr/>
        </p:nvSpPr>
        <p:spPr>
          <a:xfrm flipH="true">
            <a:off x="4570412" y="2514600"/>
            <a:ext cx="384175" cy="1587"/>
          </a:xfrm>
          <a:prstGeom prst="line">
            <a:avLst/>
          </a:prstGeom>
          <a:noFill/>
          <a:ln w="2556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748" name="Line 10"/>
          <p:cNvSpPr>
            <a:spLocks noGrp="true" noChangeShapeType="true"/>
          </p:cNvSpPr>
          <p:nvPr/>
        </p:nvSpPr>
        <p:spPr>
          <a:xfrm flipH="true">
            <a:off x="3275012" y="2514600"/>
            <a:ext cx="460375" cy="1587"/>
          </a:xfrm>
          <a:prstGeom prst="line">
            <a:avLst/>
          </a:prstGeom>
          <a:noFill/>
          <a:ln w="2556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749" name="Line 11"/>
          <p:cNvSpPr>
            <a:spLocks noGrp="true" noChangeShapeType="true"/>
          </p:cNvSpPr>
          <p:nvPr/>
        </p:nvSpPr>
        <p:spPr>
          <a:xfrm flipH="true">
            <a:off x="2132012" y="2514600"/>
            <a:ext cx="307975" cy="1587"/>
          </a:xfrm>
          <a:prstGeom prst="line">
            <a:avLst/>
          </a:prstGeom>
          <a:noFill/>
          <a:ln w="2556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750" name="Rectangle 12"/>
          <p:cNvSpPr>
            <a:spLocks noGrp="true" noChangeShapeType="true"/>
          </p:cNvSpPr>
          <p:nvPr/>
        </p:nvSpPr>
        <p:spPr>
          <a:xfrm>
            <a:off x="11858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4</a:t>
            </a:r>
            <a:endParaRPr/>
          </a:p>
        </p:txBody>
      </p:sp>
      <p:sp>
        <p:nvSpPr>
          <p:cNvPr id="751" name="Rectangle 13"/>
          <p:cNvSpPr>
            <a:spLocks noGrp="true" noChangeShapeType="true"/>
          </p:cNvSpPr>
          <p:nvPr/>
        </p:nvSpPr>
        <p:spPr>
          <a:xfrm>
            <a:off x="14906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52" name="Rectangle 14"/>
          <p:cNvSpPr>
            <a:spLocks noGrp="true" noChangeShapeType="true"/>
          </p:cNvSpPr>
          <p:nvPr/>
        </p:nvSpPr>
        <p:spPr>
          <a:xfrm>
            <a:off x="17954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53" name="Rectangle 15"/>
          <p:cNvSpPr>
            <a:spLocks noGrp="true" noChangeShapeType="true"/>
          </p:cNvSpPr>
          <p:nvPr/>
        </p:nvSpPr>
        <p:spPr>
          <a:xfrm>
            <a:off x="21002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4</a:t>
            </a:r>
            <a:endParaRPr/>
          </a:p>
        </p:txBody>
      </p:sp>
      <p:sp>
        <p:nvSpPr>
          <p:cNvPr id="754" name="Rectangle 16"/>
          <p:cNvSpPr>
            <a:spLocks noGrp="true" noChangeShapeType="true"/>
          </p:cNvSpPr>
          <p:nvPr/>
        </p:nvSpPr>
        <p:spPr>
          <a:xfrm>
            <a:off x="2405062" y="51958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4</a:t>
            </a:r>
            <a:endParaRPr/>
          </a:p>
        </p:txBody>
      </p:sp>
      <p:sp>
        <p:nvSpPr>
          <p:cNvPr id="755" name="Rectangle 17"/>
          <p:cNvSpPr>
            <a:spLocks noGrp="true" noChangeShapeType="true"/>
          </p:cNvSpPr>
          <p:nvPr/>
        </p:nvSpPr>
        <p:spPr>
          <a:xfrm>
            <a:off x="2709862" y="51958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56" name="Rectangle 18"/>
          <p:cNvSpPr>
            <a:spLocks noGrp="true" noChangeShapeType="true"/>
          </p:cNvSpPr>
          <p:nvPr/>
        </p:nvSpPr>
        <p:spPr>
          <a:xfrm>
            <a:off x="3014662" y="51958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57" name="Rectangle 19"/>
          <p:cNvSpPr>
            <a:spLocks noGrp="true" noChangeShapeType="true"/>
          </p:cNvSpPr>
          <p:nvPr/>
        </p:nvSpPr>
        <p:spPr>
          <a:xfrm>
            <a:off x="3319462" y="51958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4</a:t>
            </a:r>
            <a:endParaRPr/>
          </a:p>
        </p:txBody>
      </p:sp>
      <p:sp>
        <p:nvSpPr>
          <p:cNvPr id="758" name="Rectangle 20"/>
          <p:cNvSpPr>
            <a:spLocks noGrp="true" noChangeShapeType="true"/>
          </p:cNvSpPr>
          <p:nvPr/>
        </p:nvSpPr>
        <p:spPr>
          <a:xfrm>
            <a:off x="39290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59" name="Rectangle 21"/>
          <p:cNvSpPr>
            <a:spLocks noGrp="true" noChangeShapeType="true"/>
          </p:cNvSpPr>
          <p:nvPr/>
        </p:nvSpPr>
        <p:spPr>
          <a:xfrm>
            <a:off x="42338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60" name="Rectangle 22"/>
          <p:cNvSpPr>
            <a:spLocks noGrp="true" noChangeShapeType="true"/>
          </p:cNvSpPr>
          <p:nvPr/>
        </p:nvSpPr>
        <p:spPr>
          <a:xfrm>
            <a:off x="45386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61" name="Rectangle 23"/>
          <p:cNvSpPr>
            <a:spLocks noGrp="true" noChangeShapeType="true"/>
          </p:cNvSpPr>
          <p:nvPr/>
        </p:nvSpPr>
        <p:spPr>
          <a:xfrm>
            <a:off x="48434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62" name="Rectangle 24"/>
          <p:cNvSpPr>
            <a:spLocks noGrp="true" noChangeShapeType="true"/>
          </p:cNvSpPr>
          <p:nvPr/>
        </p:nvSpPr>
        <p:spPr>
          <a:xfrm>
            <a:off x="51482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6</a:t>
            </a:r>
            <a:endParaRPr/>
          </a:p>
        </p:txBody>
      </p:sp>
      <p:sp>
        <p:nvSpPr>
          <p:cNvPr id="763" name="Rectangle 25"/>
          <p:cNvSpPr>
            <a:spLocks noGrp="true" noChangeShapeType="true"/>
          </p:cNvSpPr>
          <p:nvPr/>
        </p:nvSpPr>
        <p:spPr>
          <a:xfrm>
            <a:off x="5757862" y="51958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64" name="Rectangle 26"/>
          <p:cNvSpPr>
            <a:spLocks noGrp="true" noChangeShapeType="true"/>
          </p:cNvSpPr>
          <p:nvPr/>
        </p:nvSpPr>
        <p:spPr>
          <a:xfrm>
            <a:off x="36242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6</a:t>
            </a:r>
            <a:endParaRPr/>
          </a:p>
        </p:txBody>
      </p:sp>
      <p:sp>
        <p:nvSpPr>
          <p:cNvPr id="765" name="Rectangle 27"/>
          <p:cNvSpPr>
            <a:spLocks noGrp="true" noChangeShapeType="true"/>
          </p:cNvSpPr>
          <p:nvPr/>
        </p:nvSpPr>
        <p:spPr>
          <a:xfrm>
            <a:off x="66722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4</a:t>
            </a:r>
            <a:endParaRPr/>
          </a:p>
        </p:txBody>
      </p:sp>
      <p:sp>
        <p:nvSpPr>
          <p:cNvPr id="766" name="Rectangle 28"/>
          <p:cNvSpPr>
            <a:spLocks noGrp="true" noChangeShapeType="true"/>
          </p:cNvSpPr>
          <p:nvPr/>
        </p:nvSpPr>
        <p:spPr>
          <a:xfrm>
            <a:off x="5453062" y="51958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4</a:t>
            </a:r>
            <a:endParaRPr/>
          </a:p>
        </p:txBody>
      </p:sp>
      <p:sp>
        <p:nvSpPr>
          <p:cNvPr id="767" name="Rectangle 29"/>
          <p:cNvSpPr>
            <a:spLocks noGrp="true" noChangeShapeType="true"/>
          </p:cNvSpPr>
          <p:nvPr/>
        </p:nvSpPr>
        <p:spPr>
          <a:xfrm>
            <a:off x="6062662" y="51958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68" name="Rectangle 30"/>
          <p:cNvSpPr>
            <a:spLocks noGrp="true" noChangeShapeType="true"/>
          </p:cNvSpPr>
          <p:nvPr/>
        </p:nvSpPr>
        <p:spPr>
          <a:xfrm>
            <a:off x="6367462" y="51958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4</a:t>
            </a:r>
            <a:endParaRPr/>
          </a:p>
        </p:txBody>
      </p:sp>
      <p:sp>
        <p:nvSpPr>
          <p:cNvPr id="769" name="Rectangle 31"/>
          <p:cNvSpPr>
            <a:spLocks noGrp="true" noChangeShapeType="true"/>
          </p:cNvSpPr>
          <p:nvPr/>
        </p:nvSpPr>
        <p:spPr>
          <a:xfrm>
            <a:off x="69770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70" name="Rectangle 32"/>
          <p:cNvSpPr>
            <a:spLocks noGrp="true" noChangeShapeType="true"/>
          </p:cNvSpPr>
          <p:nvPr/>
        </p:nvSpPr>
        <p:spPr>
          <a:xfrm>
            <a:off x="72818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71" name="Rectangle 33"/>
          <p:cNvSpPr>
            <a:spLocks noGrp="true" noChangeShapeType="true"/>
          </p:cNvSpPr>
          <p:nvPr/>
        </p:nvSpPr>
        <p:spPr>
          <a:xfrm>
            <a:off x="7586662" y="51958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4</a:t>
            </a:r>
            <a:endParaRPr/>
          </a:p>
        </p:txBody>
      </p:sp>
      <p:sp>
        <p:nvSpPr>
          <p:cNvPr id="772" name="Freeform 34"/>
          <p:cNvSpPr>
            <a:spLocks noGrp="true" noChangeShapeType="true"/>
          </p:cNvSpPr>
          <p:nvPr/>
        </p:nvSpPr>
        <p:spPr>
          <a:xfrm>
            <a:off x="1643062" y="4789487"/>
            <a:ext cx="5181600" cy="558800"/>
          </a:xfrm>
          <a:custGeom>
            <a:avLst/>
            <a:gdLst>
              <a:gd name="gd0" fmla="val 65536"/>
              <a:gd name="gd1" fmla="val 0"/>
              <a:gd name="gd2" fmla="val 352"/>
              <a:gd name="gd3" fmla="val 1968"/>
              <a:gd name="gd4" fmla="val 16"/>
              <a:gd name="gd5" fmla="val 3264"/>
              <a:gd name="gd6" fmla="val 256"/>
              <a:gd name="gd7" fmla="*/ w 0 3264"/>
              <a:gd name="gd8" fmla="*/ h 0 352"/>
              <a:gd name="gd9" fmla="*/ w 21600 3264"/>
              <a:gd name="gd10" fmla="*/ h 21600 352"/>
            </a:gdLst>
            <a:ahLst/>
            <a:cxnLst/>
            <a:rect l="gd7" t="gd8" r="gd9" b="gd10"/>
            <a:pathLst>
              <a:path w="3264" h="352">
                <a:moveTo>
                  <a:pt x="gd1" y="gd2"/>
                </a:moveTo>
                <a:cubicBezTo>
                  <a:pt x="712" y="191"/>
                  <a:pt x="1424" y="31"/>
                  <a:pt x="1968" y="16"/>
                </a:cubicBezTo>
                <a:cubicBezTo>
                  <a:pt x="2511" y="0"/>
                  <a:pt x="2887" y="128"/>
                  <a:pt x="3264" y="256"/>
                </a:cubicBezTo>
              </a:path>
              <a:path w="3264" h="352"/>
            </a:pathLst>
          </a:custGeom>
          <a:noFill/>
          <a:ln w="2556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73" name="Freeform 35"/>
          <p:cNvSpPr>
            <a:spLocks noGrp="true" noChangeShapeType="true"/>
          </p:cNvSpPr>
          <p:nvPr/>
        </p:nvSpPr>
        <p:spPr>
          <a:xfrm>
            <a:off x="3776662" y="4713287"/>
            <a:ext cx="3352800" cy="635000"/>
          </a:xfrm>
          <a:custGeom>
            <a:avLst/>
            <a:gdLst>
              <a:gd name="gd0" fmla="val 65536"/>
              <a:gd name="gd1" fmla="val 2112"/>
              <a:gd name="gd2" fmla="val 400"/>
              <a:gd name="gd3" fmla="val 1680"/>
              <a:gd name="gd4" fmla="val 16"/>
              <a:gd name="gd5" fmla="val 0"/>
              <a:gd name="gd6" fmla="val 304"/>
              <a:gd name="gd7" fmla="*/ w 0 2112"/>
              <a:gd name="gd8" fmla="*/ h 0 400"/>
              <a:gd name="gd9" fmla="*/ w 21600 2112"/>
              <a:gd name="gd10" fmla="*/ h 21600 400"/>
            </a:gdLst>
            <a:ahLst/>
            <a:cxnLst/>
            <a:rect l="gd7" t="gd8" r="gd9" b="gd10"/>
            <a:pathLst>
              <a:path w="2112" h="400">
                <a:moveTo>
                  <a:pt x="gd1" y="gd2"/>
                </a:moveTo>
                <a:cubicBezTo>
                  <a:pt x="2072" y="216"/>
                  <a:pt x="2032" y="32"/>
                  <a:pt x="1680" y="16"/>
                </a:cubicBezTo>
                <a:cubicBezTo>
                  <a:pt x="1328" y="0"/>
                  <a:pt x="280" y="256"/>
                  <a:pt x="0" y="304"/>
                </a:cubicBezTo>
              </a:path>
              <a:path w="2112" h="400"/>
            </a:pathLst>
          </a:custGeom>
          <a:noFill/>
          <a:ln w="2556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74" name="Freeform 36"/>
          <p:cNvSpPr>
            <a:spLocks noGrp="true" noChangeShapeType="true"/>
          </p:cNvSpPr>
          <p:nvPr/>
        </p:nvSpPr>
        <p:spPr>
          <a:xfrm>
            <a:off x="1338262" y="5348287"/>
            <a:ext cx="6096000" cy="671512"/>
          </a:xfrm>
          <a:custGeom>
            <a:avLst/>
            <a:gdLst>
              <a:gd name="gd0" fmla="val 65536"/>
              <a:gd name="gd1" fmla="val 3840"/>
              <a:gd name="gd2" fmla="val 0"/>
              <a:gd name="gd3" fmla="val 3072"/>
              <a:gd name="gd4" fmla="val 336"/>
              <a:gd name="gd5" fmla="val 672"/>
              <a:gd name="gd6" fmla="val 384"/>
              <a:gd name="gd7" fmla="val 0"/>
              <a:gd name="gd8" fmla="val 96"/>
              <a:gd name="gd9" fmla="*/ w 0 3840"/>
              <a:gd name="gd10" fmla="*/ h 0 423"/>
              <a:gd name="gd11" fmla="*/ w 21600 3840"/>
              <a:gd name="gd12" fmla="*/ h 21600 423"/>
            </a:gdLst>
            <a:ahLst/>
            <a:cxnLst/>
            <a:rect l="gd9" t="gd10" r="gd11" b="gd12"/>
            <a:pathLst>
              <a:path w="3840" h="423">
                <a:moveTo>
                  <a:pt x="gd1" y="gd2"/>
                </a:moveTo>
                <a:cubicBezTo>
                  <a:pt x="3719" y="136"/>
                  <a:pt x="3599" y="272"/>
                  <a:pt x="3072" y="336"/>
                </a:cubicBezTo>
                <a:cubicBezTo>
                  <a:pt x="2544" y="399"/>
                  <a:pt x="1183" y="423"/>
                  <a:pt x="672" y="384"/>
                </a:cubicBezTo>
                <a:cubicBezTo>
                  <a:pt x="160" y="344"/>
                  <a:pt x="80" y="220"/>
                  <a:pt x="0" y="96"/>
                </a:cubicBezTo>
              </a:path>
              <a:path w="3840" h="423"/>
            </a:pathLst>
          </a:custGeom>
          <a:noFill/>
          <a:ln w="25560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75" name="Freeform 37"/>
          <p:cNvSpPr>
            <a:spLocks noGrp="true" noChangeShapeType="true"/>
          </p:cNvSpPr>
          <p:nvPr/>
        </p:nvSpPr>
        <p:spPr>
          <a:xfrm>
            <a:off x="4386262" y="5348287"/>
            <a:ext cx="2438400" cy="481012"/>
          </a:xfrm>
          <a:custGeom>
            <a:avLst/>
            <a:gdLst>
              <a:gd name="gd0" fmla="val 65536"/>
              <a:gd name="gd1" fmla="val 0"/>
              <a:gd name="gd2" fmla="val 0"/>
              <a:gd name="gd3" fmla="val 816"/>
              <a:gd name="gd4" fmla="val 288"/>
              <a:gd name="gd5" fmla="val 1536"/>
              <a:gd name="gd6" fmla="val 96"/>
              <a:gd name="gd7" fmla="*/ w 0 1536"/>
              <a:gd name="gd8" fmla="*/ h 0 303"/>
              <a:gd name="gd9" fmla="*/ w 21600 1536"/>
              <a:gd name="gd10" fmla="*/ h 21600 303"/>
            </a:gdLst>
            <a:ahLst/>
            <a:cxnLst/>
            <a:rect l="gd7" t="gd8" r="gd9" b="gd10"/>
            <a:pathLst>
              <a:path w="1536" h="303">
                <a:moveTo>
                  <a:pt x="gd1" y="gd2"/>
                </a:moveTo>
                <a:cubicBezTo>
                  <a:pt x="280" y="136"/>
                  <a:pt x="560" y="272"/>
                  <a:pt x="816" y="288"/>
                </a:cubicBezTo>
                <a:cubicBezTo>
                  <a:pt x="1071" y="303"/>
                  <a:pt x="1303" y="199"/>
                  <a:pt x="1536" y="96"/>
                </a:cubicBezTo>
              </a:path>
              <a:path w="1536" h="303"/>
            </a:pathLst>
          </a:custGeom>
          <a:noFill/>
          <a:ln w="25560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76" name="Text Box 38"/>
          <p:cNvSpPr txBox="true">
            <a:spLocks noGrp="true" noChangeShapeType="true"/>
          </p:cNvSpPr>
          <p:nvPr/>
        </p:nvSpPr>
        <p:spPr>
          <a:xfrm>
            <a:off x="6826250" y="4510087"/>
            <a:ext cx="1876425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solidFill>
                  <a:srgbClr val="00B050"/>
                </a:solidFill>
                <a:latin typeface="Calibri"/>
                <a:ea typeface="msgothic" charset="1"/>
              </a:rPr>
              <a:t>Forward (next) links</a:t>
            </a:r>
            <a:endParaRPr/>
          </a:p>
        </p:txBody>
      </p:sp>
      <p:sp>
        <p:nvSpPr>
          <p:cNvPr id="777" name="Text Box 39"/>
          <p:cNvSpPr txBox="true">
            <a:spLocks noGrp="true" noChangeShapeType="true"/>
          </p:cNvSpPr>
          <p:nvPr/>
        </p:nvSpPr>
        <p:spPr>
          <a:xfrm>
            <a:off x="7112000" y="5646737"/>
            <a:ext cx="1573212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solidFill>
                  <a:srgbClr val="C00000"/>
                </a:solidFill>
                <a:latin typeface="Calibri"/>
                <a:ea typeface="msgothic" charset="1"/>
              </a:rPr>
              <a:t>Back (prev) links</a:t>
            </a:r>
            <a:endParaRPr/>
          </a:p>
        </p:txBody>
      </p:sp>
      <p:sp>
        <p:nvSpPr>
          <p:cNvPr id="778" name="Text Box 40"/>
          <p:cNvSpPr txBox="true">
            <a:spLocks noGrp="true" noChangeShapeType="true"/>
          </p:cNvSpPr>
          <p:nvPr/>
        </p:nvSpPr>
        <p:spPr>
          <a:xfrm>
            <a:off x="7646987" y="5265737"/>
            <a:ext cx="184150" cy="336550"/>
          </a:xfrm>
          <a:prstGeom prst="rect">
            <a:avLst/>
          </a:prstGeom>
          <a:noFill/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79" name="Freeform 41"/>
          <p:cNvSpPr>
            <a:spLocks noGrp="true" noChangeShapeType="true"/>
          </p:cNvSpPr>
          <p:nvPr/>
        </p:nvSpPr>
        <p:spPr>
          <a:xfrm>
            <a:off x="4081462" y="4291012"/>
            <a:ext cx="3495675" cy="1057275"/>
          </a:xfrm>
          <a:custGeom>
            <a:avLst/>
            <a:gdLst>
              <a:gd name="gd0" fmla="val 65536"/>
              <a:gd name="gd1" fmla="val 0"/>
              <a:gd name="gd2" fmla="val 666"/>
              <a:gd name="gd3" fmla="val 422"/>
              <a:gd name="gd4" fmla="val 178"/>
              <a:gd name="gd5" fmla="val 2202"/>
              <a:gd name="gd6" fmla="val 0"/>
              <a:gd name="gd7" fmla="*/ w 0 2202"/>
              <a:gd name="gd8" fmla="*/ h 0 666"/>
              <a:gd name="gd9" fmla="*/ w 21600 2202"/>
              <a:gd name="gd10" fmla="*/ h 21600 666"/>
            </a:gdLst>
            <a:ahLst/>
            <a:cxnLst/>
            <a:rect l="gd7" t="gd8" r="gd9" b="gd10"/>
            <a:pathLst>
              <a:path w="2202" h="666">
                <a:moveTo>
                  <a:pt x="gd1" y="gd2"/>
                </a:moveTo>
                <a:cubicBezTo>
                  <a:pt x="70" y="585"/>
                  <a:pt x="55" y="289"/>
                  <a:pt x="422" y="178"/>
                </a:cubicBezTo>
                <a:cubicBezTo>
                  <a:pt x="789" y="67"/>
                  <a:pt x="1831" y="37"/>
                  <a:pt x="2202" y="0"/>
                </a:cubicBezTo>
              </a:path>
              <a:path w="2202" h="666"/>
            </a:pathLst>
          </a:custGeom>
          <a:noFill/>
          <a:ln w="2556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80" name="Freeform 42"/>
          <p:cNvSpPr>
            <a:spLocks noGrp="true" noChangeShapeType="true"/>
          </p:cNvSpPr>
          <p:nvPr/>
        </p:nvSpPr>
        <p:spPr>
          <a:xfrm>
            <a:off x="1185862" y="5348287"/>
            <a:ext cx="762000" cy="457200"/>
          </a:xfrm>
          <a:custGeom>
            <a:avLst/>
            <a:gdLst>
              <a:gd name="gd0" fmla="val 65536"/>
              <a:gd name="gd1" fmla="val 480"/>
              <a:gd name="gd2" fmla="val 0"/>
              <a:gd name="gd3" fmla="val 336"/>
              <a:gd name="gd4" fmla="val 240"/>
              <a:gd name="gd5" fmla="val 0"/>
              <a:gd name="gd6" fmla="val 288"/>
              <a:gd name="gd7" fmla="*/ w 0 480"/>
              <a:gd name="gd8" fmla="*/ h 0 288"/>
              <a:gd name="gd9" fmla="*/ w 21600 480"/>
              <a:gd name="gd10" fmla="*/ h 21600 288"/>
            </a:gdLst>
            <a:ahLst/>
            <a:cxnLst/>
            <a:rect l="gd7" t="gd8" r="gd9" b="gd10"/>
            <a:pathLst>
              <a:path w="480" h="288">
                <a:moveTo>
                  <a:pt x="gd1" y="gd2"/>
                </a:moveTo>
                <a:cubicBezTo>
                  <a:pt x="448" y="96"/>
                  <a:pt x="416" y="192"/>
                  <a:pt x="336" y="240"/>
                </a:cubicBezTo>
                <a:cubicBezTo>
                  <a:pt x="256" y="288"/>
                  <a:pt x="128" y="288"/>
                  <a:pt x="0" y="288"/>
                </a:cubicBezTo>
              </a:path>
              <a:path w="480" h="288"/>
            </a:pathLst>
          </a:custGeom>
          <a:noFill/>
          <a:ln w="25560">
            <a:solidFill>
              <a:srgbClr val="C00000"/>
            </a:solidFill>
            <a:round/>
            <a:headEnd type="triangle" w="med" len="med"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81" name="Text Box 43"/>
          <p:cNvSpPr txBox="true">
            <a:spLocks noGrp="true" noChangeShapeType="true"/>
          </p:cNvSpPr>
          <p:nvPr/>
        </p:nvSpPr>
        <p:spPr>
          <a:xfrm>
            <a:off x="1624012" y="4886325"/>
            <a:ext cx="307975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A</a:t>
            </a:r>
            <a:endParaRPr/>
          </a:p>
        </p:txBody>
      </p:sp>
      <p:sp>
        <p:nvSpPr>
          <p:cNvPr id="782" name="Text Box 44"/>
          <p:cNvSpPr txBox="true">
            <a:spLocks noGrp="true" noChangeShapeType="true"/>
          </p:cNvSpPr>
          <p:nvPr/>
        </p:nvSpPr>
        <p:spPr>
          <a:xfrm>
            <a:off x="7207250" y="4891087"/>
            <a:ext cx="298450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B</a:t>
            </a:r>
            <a:endParaRPr/>
          </a:p>
        </p:txBody>
      </p:sp>
      <p:sp>
        <p:nvSpPr>
          <p:cNvPr id="783" name="Text Box 45"/>
          <p:cNvSpPr txBox="true">
            <a:spLocks noGrp="true" noChangeShapeType="true"/>
          </p:cNvSpPr>
          <p:nvPr/>
        </p:nvSpPr>
        <p:spPr>
          <a:xfrm>
            <a:off x="4386262" y="5502275"/>
            <a:ext cx="290512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C</a:t>
            </a: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p="http://schemas.openxmlformats.org/presentationml/2006/main">
  <p:cSld>
    <p:spTree>
      <p:nvGrpSpPr>
        <p:cNvPr id="7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tangle 73"/>
          <p:cNvSpPr>
            <a:spLocks noGrp="true" noChangeShapeType="true"/>
          </p:cNvSpPr>
          <p:nvPr/>
        </p:nvSpPr>
        <p:spPr>
          <a:xfrm>
            <a:off x="487362" y="3649662"/>
            <a:ext cx="7607300" cy="2828925"/>
          </a:xfrm>
          <a:prstGeom prst="rect">
            <a:avLst/>
          </a:prstGeom>
          <a:solidFill>
            <a:srgbClr val="E6E6E6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86" name="Rectangle 72"/>
          <p:cNvSpPr>
            <a:spLocks noGrp="true" noChangeShapeType="true"/>
          </p:cNvSpPr>
          <p:nvPr/>
        </p:nvSpPr>
        <p:spPr>
          <a:xfrm>
            <a:off x="487362" y="1377950"/>
            <a:ext cx="7607300" cy="2003425"/>
          </a:xfrm>
          <a:prstGeom prst="rect">
            <a:avLst/>
          </a:prstGeom>
          <a:solidFill>
            <a:srgbClr val="E6E6E6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87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469900"/>
            <a:ext cx="80010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Allocating From Explicit Free Lists</a:t>
            </a:r>
            <a:endParaRPr/>
          </a:p>
        </p:txBody>
      </p:sp>
      <p:sp>
        <p:nvSpPr>
          <p:cNvPr id="788" name="Rectangle 3"/>
          <p:cNvSpPr>
            <a:spLocks noGrp="true" noChangeShapeType="true"/>
          </p:cNvSpPr>
          <p:nvPr/>
        </p:nvSpPr>
        <p:spPr>
          <a:xfrm>
            <a:off x="2566987" y="5181600"/>
            <a:ext cx="7620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89" name="Rectangle 8"/>
          <p:cNvSpPr>
            <a:spLocks noGrp="true" noChangeShapeType="true"/>
          </p:cNvSpPr>
          <p:nvPr/>
        </p:nvSpPr>
        <p:spPr>
          <a:xfrm>
            <a:off x="2566987" y="3810000"/>
            <a:ext cx="7620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90" name="Rectangle 18"/>
          <p:cNvSpPr>
            <a:spLocks noGrp="true" noChangeShapeType="true"/>
          </p:cNvSpPr>
          <p:nvPr/>
        </p:nvSpPr>
        <p:spPr>
          <a:xfrm>
            <a:off x="2566987" y="2227262"/>
            <a:ext cx="36576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91" name="Rectangle 23"/>
          <p:cNvSpPr>
            <a:spLocks noGrp="true" noChangeShapeType="true"/>
          </p:cNvSpPr>
          <p:nvPr/>
        </p:nvSpPr>
        <p:spPr>
          <a:xfrm>
            <a:off x="2566987" y="1541462"/>
            <a:ext cx="7620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92" name="Rectangle 28"/>
          <p:cNvSpPr>
            <a:spLocks noGrp="true" noChangeShapeType="true"/>
          </p:cNvSpPr>
          <p:nvPr/>
        </p:nvSpPr>
        <p:spPr>
          <a:xfrm>
            <a:off x="2566987" y="2913062"/>
            <a:ext cx="7620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93" name="Oval 32"/>
          <p:cNvSpPr>
            <a:spLocks noGrp="true" noChangeShapeType="true"/>
          </p:cNvSpPr>
          <p:nvPr/>
        </p:nvSpPr>
        <p:spPr>
          <a:xfrm>
            <a:off x="2643187" y="2303462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94" name="Line 33"/>
          <p:cNvSpPr>
            <a:spLocks noGrp="true" noChangeShapeType="true"/>
          </p:cNvSpPr>
          <p:nvPr/>
        </p:nvSpPr>
        <p:spPr>
          <a:xfrm>
            <a:off x="2719387" y="2379662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795" name="Oval 34"/>
          <p:cNvSpPr>
            <a:spLocks noGrp="true" noChangeShapeType="true"/>
          </p:cNvSpPr>
          <p:nvPr/>
        </p:nvSpPr>
        <p:spPr>
          <a:xfrm>
            <a:off x="2643187" y="1617662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96" name="Line 35"/>
          <p:cNvSpPr>
            <a:spLocks noGrp="true" noChangeShapeType="true"/>
          </p:cNvSpPr>
          <p:nvPr/>
        </p:nvSpPr>
        <p:spPr>
          <a:xfrm>
            <a:off x="2719387" y="1693862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797" name="Oval 36"/>
          <p:cNvSpPr>
            <a:spLocks noGrp="true" noChangeShapeType="true"/>
          </p:cNvSpPr>
          <p:nvPr/>
        </p:nvSpPr>
        <p:spPr>
          <a:xfrm flipV="true">
            <a:off x="2947987" y="2987675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798" name="Line 37"/>
          <p:cNvSpPr>
            <a:spLocks noGrp="true" noChangeShapeType="true"/>
          </p:cNvSpPr>
          <p:nvPr/>
        </p:nvSpPr>
        <p:spPr>
          <a:xfrm flipV="true">
            <a:off x="3024187" y="2528887"/>
            <a:ext cx="1587" cy="536575"/>
          </a:xfrm>
          <a:prstGeom prst="line">
            <a:avLst/>
          </a:prstGeom>
          <a:noFill/>
          <a:ln w="5724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799" name="Oval 38"/>
          <p:cNvSpPr>
            <a:spLocks noGrp="true" noChangeShapeType="true"/>
          </p:cNvSpPr>
          <p:nvPr/>
        </p:nvSpPr>
        <p:spPr>
          <a:xfrm flipV="true">
            <a:off x="2947987" y="2301875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00" name="Line 39"/>
          <p:cNvSpPr>
            <a:spLocks noGrp="true" noChangeShapeType="true"/>
          </p:cNvSpPr>
          <p:nvPr/>
        </p:nvSpPr>
        <p:spPr>
          <a:xfrm flipV="true">
            <a:off x="3024187" y="1843087"/>
            <a:ext cx="1587" cy="536575"/>
          </a:xfrm>
          <a:prstGeom prst="line">
            <a:avLst/>
          </a:prstGeom>
          <a:noFill/>
          <a:ln w="5724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801" name="Oval 42"/>
          <p:cNvSpPr>
            <a:spLocks noGrp="true" noChangeShapeType="true"/>
          </p:cNvSpPr>
          <p:nvPr/>
        </p:nvSpPr>
        <p:spPr>
          <a:xfrm>
            <a:off x="1576387" y="6096000"/>
            <a:ext cx="152400" cy="152400"/>
          </a:xfrm>
          <a:prstGeom prst="ellipse">
            <a:avLst/>
          </a:prstGeom>
          <a:solidFill>
            <a:schemeClr val="dk1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02" name="Line 43"/>
          <p:cNvSpPr>
            <a:spLocks noGrp="true" noChangeShapeType="true"/>
          </p:cNvSpPr>
          <p:nvPr/>
        </p:nvSpPr>
        <p:spPr>
          <a:xfrm flipV="true">
            <a:off x="1652587" y="4799012"/>
            <a:ext cx="914400" cy="1374775"/>
          </a:xfrm>
          <a:prstGeom prst="line">
            <a:avLst/>
          </a:prstGeom>
          <a:noFill/>
          <a:ln w="5724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803" name="Rectangle 46"/>
          <p:cNvSpPr>
            <a:spLocks noGrp="true" noChangeShapeType="true"/>
          </p:cNvSpPr>
          <p:nvPr/>
        </p:nvSpPr>
        <p:spPr>
          <a:xfrm>
            <a:off x="4395787" y="4495800"/>
            <a:ext cx="1828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04" name="Rectangle 50"/>
          <p:cNvSpPr>
            <a:spLocks noGrp="true" noChangeShapeType="true"/>
          </p:cNvSpPr>
          <p:nvPr/>
        </p:nvSpPr>
        <p:spPr>
          <a:xfrm>
            <a:off x="2566987" y="4495800"/>
            <a:ext cx="1828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05" name="Oval 54"/>
          <p:cNvSpPr>
            <a:spLocks noGrp="true" noChangeShapeType="true"/>
          </p:cNvSpPr>
          <p:nvPr/>
        </p:nvSpPr>
        <p:spPr>
          <a:xfrm>
            <a:off x="4471987" y="4572000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06" name="Oval 55"/>
          <p:cNvSpPr>
            <a:spLocks noGrp="true" noChangeShapeType="true"/>
          </p:cNvSpPr>
          <p:nvPr/>
        </p:nvSpPr>
        <p:spPr>
          <a:xfrm>
            <a:off x="2643187" y="3886200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07" name="Oval 56"/>
          <p:cNvSpPr>
            <a:spLocks noGrp="true" noChangeShapeType="true"/>
          </p:cNvSpPr>
          <p:nvPr/>
        </p:nvSpPr>
        <p:spPr>
          <a:xfrm flipV="true">
            <a:off x="2947987" y="5257800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08" name="Oval 59"/>
          <p:cNvSpPr>
            <a:spLocks noGrp="true" noChangeShapeType="true"/>
          </p:cNvSpPr>
          <p:nvPr/>
        </p:nvSpPr>
        <p:spPr>
          <a:xfrm>
            <a:off x="2643187" y="2989262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09" name="Oval 60"/>
          <p:cNvSpPr>
            <a:spLocks noGrp="true" noChangeShapeType="true"/>
          </p:cNvSpPr>
          <p:nvPr/>
        </p:nvSpPr>
        <p:spPr>
          <a:xfrm>
            <a:off x="2643187" y="5257800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10" name="Oval 61"/>
          <p:cNvSpPr>
            <a:spLocks noGrp="true" noChangeShapeType="true"/>
          </p:cNvSpPr>
          <p:nvPr/>
        </p:nvSpPr>
        <p:spPr>
          <a:xfrm flipV="true">
            <a:off x="2947987" y="3886200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11" name="Oval 62"/>
          <p:cNvSpPr>
            <a:spLocks noGrp="true" noChangeShapeType="true"/>
          </p:cNvSpPr>
          <p:nvPr/>
        </p:nvSpPr>
        <p:spPr>
          <a:xfrm flipV="true">
            <a:off x="2947987" y="1616075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12" name="Text Box 63"/>
          <p:cNvSpPr txBox="true">
            <a:spLocks noGrp="true" noChangeShapeType="true"/>
          </p:cNvSpPr>
          <p:nvPr/>
        </p:nvSpPr>
        <p:spPr>
          <a:xfrm>
            <a:off x="552450" y="1371600"/>
            <a:ext cx="93186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true" i="true" u="none">
                <a:solidFill>
                  <a:srgbClr val="7F7F7F"/>
                </a:solidFill>
                <a:latin typeface="Calibri"/>
                <a:ea typeface="msgothic" charset="1"/>
              </a:rPr>
              <a:t>Before</a:t>
            </a:r>
            <a:endParaRPr/>
          </a:p>
        </p:txBody>
      </p:sp>
      <p:sp>
        <p:nvSpPr>
          <p:cNvPr id="813" name="Text Box 64"/>
          <p:cNvSpPr txBox="true">
            <a:spLocks noGrp="true" noChangeShapeType="true"/>
          </p:cNvSpPr>
          <p:nvPr/>
        </p:nvSpPr>
        <p:spPr>
          <a:xfrm>
            <a:off x="552450" y="3657600"/>
            <a:ext cx="739775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true" i="true" u="none">
                <a:solidFill>
                  <a:srgbClr val="7F7F7F"/>
                </a:solidFill>
                <a:latin typeface="Calibri"/>
                <a:ea typeface="msgothic" charset="1"/>
              </a:rPr>
              <a:t>After</a:t>
            </a:r>
            <a:endParaRPr/>
          </a:p>
        </p:txBody>
      </p:sp>
      <p:sp>
        <p:nvSpPr>
          <p:cNvPr id="814" name="Oval 65"/>
          <p:cNvSpPr>
            <a:spLocks noGrp="true" noChangeShapeType="true"/>
          </p:cNvSpPr>
          <p:nvPr/>
        </p:nvSpPr>
        <p:spPr>
          <a:xfrm flipV="true">
            <a:off x="4776787" y="4572000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15" name="Freeform 66"/>
          <p:cNvSpPr>
            <a:spLocks noGrp="true" noChangeShapeType="true"/>
          </p:cNvSpPr>
          <p:nvPr/>
        </p:nvSpPr>
        <p:spPr>
          <a:xfrm>
            <a:off x="2719387" y="3962400"/>
            <a:ext cx="1828800" cy="533400"/>
          </a:xfrm>
          <a:custGeom>
            <a:avLst/>
            <a:gdLst>
              <a:gd name="gd0" fmla="val 65536"/>
              <a:gd name="gd1" fmla="val 0"/>
              <a:gd name="gd2" fmla="val 0"/>
              <a:gd name="gd3" fmla="val 303"/>
              <a:gd name="gd4" fmla="val 197"/>
              <a:gd name="gd5" fmla="val 965"/>
              <a:gd name="gd6" fmla="val 207"/>
              <a:gd name="gd7" fmla="val 1152"/>
              <a:gd name="gd8" fmla="val 336"/>
              <a:gd name="gd9" fmla="*/ w 0 1152"/>
              <a:gd name="gd10" fmla="*/ h 0 336"/>
              <a:gd name="gd11" fmla="*/ w 21600 1152"/>
              <a:gd name="gd12" fmla="*/ h 21600 336"/>
            </a:gdLst>
            <a:ahLst/>
            <a:cxnLst/>
            <a:rect l="gd9" t="gd10" r="gd11" b="gd12"/>
            <a:pathLst>
              <a:path w="1152" h="336">
                <a:moveTo>
                  <a:pt x="gd1" y="gd2"/>
                </a:moveTo>
                <a:cubicBezTo>
                  <a:pt x="50" y="33"/>
                  <a:pt x="142" y="163"/>
                  <a:pt x="303" y="197"/>
                </a:cubicBezTo>
                <a:cubicBezTo>
                  <a:pt x="464" y="231"/>
                  <a:pt x="824" y="184"/>
                  <a:pt x="965" y="207"/>
                </a:cubicBezTo>
                <a:cubicBezTo>
                  <a:pt x="1106" y="230"/>
                  <a:pt x="1113" y="309"/>
                  <a:pt x="1152" y="336"/>
                </a:cubicBezTo>
              </a:path>
              <a:path w="1152" h="336"/>
            </a:pathLst>
          </a:custGeom>
          <a:noFill/>
          <a:ln w="5724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16" name="Freeform 67"/>
          <p:cNvSpPr>
            <a:spLocks noGrp="true" noChangeShapeType="true"/>
          </p:cNvSpPr>
          <p:nvPr/>
        </p:nvSpPr>
        <p:spPr>
          <a:xfrm flipH="true">
            <a:off x="2719387" y="4648200"/>
            <a:ext cx="1828800" cy="533400"/>
          </a:xfrm>
          <a:custGeom>
            <a:avLst/>
            <a:gdLst>
              <a:gd name="gd0" fmla="val 65536"/>
              <a:gd name="gd1" fmla="val 0"/>
              <a:gd name="gd2" fmla="val 0"/>
              <a:gd name="gd3" fmla="val 303"/>
              <a:gd name="gd4" fmla="val 197"/>
              <a:gd name="gd5" fmla="val 965"/>
              <a:gd name="gd6" fmla="val 207"/>
              <a:gd name="gd7" fmla="val 1152"/>
              <a:gd name="gd8" fmla="val 336"/>
              <a:gd name="gd9" fmla="*/ w 0 1152"/>
              <a:gd name="gd10" fmla="*/ h 0 336"/>
              <a:gd name="gd11" fmla="*/ w 21600 1152"/>
              <a:gd name="gd12" fmla="*/ h 21600 336"/>
            </a:gdLst>
            <a:ahLst/>
            <a:cxnLst/>
            <a:rect l="gd9" t="gd10" r="gd11" b="gd12"/>
            <a:pathLst>
              <a:path w="1152" h="336">
                <a:moveTo>
                  <a:pt x="gd1" y="gd2"/>
                </a:moveTo>
                <a:cubicBezTo>
                  <a:pt x="50" y="33"/>
                  <a:pt x="142" y="163"/>
                  <a:pt x="303" y="197"/>
                </a:cubicBezTo>
                <a:cubicBezTo>
                  <a:pt x="464" y="231"/>
                  <a:pt x="824" y="184"/>
                  <a:pt x="965" y="207"/>
                </a:cubicBezTo>
                <a:cubicBezTo>
                  <a:pt x="1106" y="230"/>
                  <a:pt x="1113" y="309"/>
                  <a:pt x="1152" y="336"/>
                </a:cubicBezTo>
              </a:path>
              <a:path w="1152" h="336"/>
            </a:pathLst>
          </a:custGeom>
          <a:noFill/>
          <a:ln w="5724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17" name="Text Box 70"/>
          <p:cNvSpPr txBox="true">
            <a:spLocks noGrp="true" noChangeShapeType="true"/>
          </p:cNvSpPr>
          <p:nvPr/>
        </p:nvSpPr>
        <p:spPr>
          <a:xfrm>
            <a:off x="1762125" y="5972175"/>
            <a:ext cx="2120900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= malloc(…)</a:t>
            </a:r>
            <a:endParaRPr/>
          </a:p>
        </p:txBody>
      </p:sp>
      <p:sp>
        <p:nvSpPr>
          <p:cNvPr id="818" name="Text Box 71"/>
          <p:cNvSpPr txBox="true">
            <a:spLocks noGrp="true" noChangeShapeType="true"/>
          </p:cNvSpPr>
          <p:nvPr/>
        </p:nvSpPr>
        <p:spPr>
          <a:xfrm>
            <a:off x="6086475" y="3657600"/>
            <a:ext cx="196691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true" i="true" u="none">
                <a:solidFill>
                  <a:srgbClr val="7F7F7F"/>
                </a:solidFill>
                <a:latin typeface="Calibri"/>
                <a:ea typeface="msgothic" charset="1"/>
              </a:rPr>
              <a:t>(with splitting)</a:t>
            </a:r>
            <a:endParaRPr/>
          </a:p>
        </p:txBody>
      </p:sp>
      <p:sp>
        <p:nvSpPr>
          <p:cNvPr id="819" name="Rectangle 26"/>
          <p:cNvSpPr>
            <a:spLocks noGrp="true" noChangeShapeType="true"/>
          </p:cNvSpPr>
          <p:nvPr/>
        </p:nvSpPr>
        <p:spPr>
          <a:xfrm>
            <a:off x="3328987" y="1465262"/>
            <a:ext cx="304800" cy="457200"/>
          </a:xfrm>
          <a:prstGeom prst="rect">
            <a:avLst/>
          </a:prstGeom>
          <a:solidFill>
            <a:srgbClr val="E6E6E6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20" name="Rectangle 31"/>
          <p:cNvSpPr>
            <a:spLocks noGrp="true" noChangeShapeType="true"/>
          </p:cNvSpPr>
          <p:nvPr/>
        </p:nvSpPr>
        <p:spPr>
          <a:xfrm>
            <a:off x="3328987" y="2836862"/>
            <a:ext cx="304800" cy="457200"/>
          </a:xfrm>
          <a:prstGeom prst="rect">
            <a:avLst/>
          </a:prstGeom>
          <a:solidFill>
            <a:srgbClr val="E6E6E6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21" name="Rectangle 11"/>
          <p:cNvSpPr>
            <a:spLocks noGrp="true" noChangeShapeType="true"/>
          </p:cNvSpPr>
          <p:nvPr/>
        </p:nvSpPr>
        <p:spPr>
          <a:xfrm>
            <a:off x="3328987" y="3733800"/>
            <a:ext cx="304800" cy="457200"/>
          </a:xfrm>
          <a:prstGeom prst="rect">
            <a:avLst/>
          </a:prstGeom>
          <a:solidFill>
            <a:srgbClr val="E6E6E6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22" name="Freeform 69"/>
          <p:cNvSpPr>
            <a:spLocks noGrp="true" noChangeShapeType="true"/>
          </p:cNvSpPr>
          <p:nvPr/>
        </p:nvSpPr>
        <p:spPr>
          <a:xfrm>
            <a:off x="3176587" y="4038600"/>
            <a:ext cx="1684337" cy="596900"/>
          </a:xfrm>
          <a:custGeom>
            <a:avLst/>
            <a:gdLst>
              <a:gd name="gd0" fmla="val 65536"/>
              <a:gd name="gd1" fmla="val 965"/>
              <a:gd name="gd2" fmla="val 424"/>
              <a:gd name="gd3" fmla="val 758"/>
              <a:gd name="gd4" fmla="val 126"/>
              <a:gd name="gd5" fmla="val 263"/>
              <a:gd name="gd6" fmla="val 76"/>
              <a:gd name="gd7" fmla="val 0"/>
              <a:gd name="gd8" fmla="val 0"/>
              <a:gd name="gd9" fmla="*/ w 0 965"/>
              <a:gd name="gd10" fmla="*/ h 0 424"/>
              <a:gd name="gd11" fmla="*/ w 21600 965"/>
              <a:gd name="gd12" fmla="*/ h 21600 424"/>
            </a:gdLst>
            <a:ahLst/>
            <a:cxnLst/>
            <a:rect l="gd9" t="gd10" r="gd11" b="gd12"/>
            <a:pathLst>
              <a:path w="965" h="424">
                <a:moveTo>
                  <a:pt x="gd1" y="gd2"/>
                </a:moveTo>
                <a:cubicBezTo>
                  <a:pt x="930" y="374"/>
                  <a:pt x="875" y="184"/>
                  <a:pt x="758" y="126"/>
                </a:cubicBezTo>
                <a:cubicBezTo>
                  <a:pt x="641" y="68"/>
                  <a:pt x="389" y="97"/>
                  <a:pt x="263" y="76"/>
                </a:cubicBezTo>
                <a:cubicBezTo>
                  <a:pt x="137" y="55"/>
                  <a:pt x="55" y="16"/>
                  <a:pt x="0" y="0"/>
                </a:cubicBezTo>
              </a:path>
              <a:path w="965" h="424"/>
            </a:pathLst>
          </a:custGeom>
          <a:noFill/>
          <a:ln w="57240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23" name="Rectangle 6"/>
          <p:cNvSpPr>
            <a:spLocks noGrp="true" noChangeShapeType="true"/>
          </p:cNvSpPr>
          <p:nvPr/>
        </p:nvSpPr>
        <p:spPr>
          <a:xfrm>
            <a:off x="3328987" y="5105400"/>
            <a:ext cx="304800" cy="457200"/>
          </a:xfrm>
          <a:prstGeom prst="rect">
            <a:avLst/>
          </a:prstGeom>
          <a:solidFill>
            <a:srgbClr val="E6E6E6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24" name="Freeform 68"/>
          <p:cNvSpPr>
            <a:spLocks noGrp="true" noChangeShapeType="true"/>
          </p:cNvSpPr>
          <p:nvPr/>
        </p:nvSpPr>
        <p:spPr>
          <a:xfrm>
            <a:off x="3024187" y="4800600"/>
            <a:ext cx="1828800" cy="533400"/>
          </a:xfrm>
          <a:custGeom>
            <a:avLst/>
            <a:gdLst>
              <a:gd name="gd0" fmla="val 65536"/>
              <a:gd name="gd1" fmla="val 0"/>
              <a:gd name="gd2" fmla="val 336"/>
              <a:gd name="gd3" fmla="val 318"/>
              <a:gd name="gd4" fmla="val 184"/>
              <a:gd name="gd5" fmla="val 955"/>
              <a:gd name="gd6" fmla="val 154"/>
              <a:gd name="gd7" fmla="val 1152"/>
              <a:gd name="gd8" fmla="val 0"/>
              <a:gd name="gd9" fmla="*/ w 0 1152"/>
              <a:gd name="gd10" fmla="*/ h 0 336"/>
              <a:gd name="gd11" fmla="*/ w 21600 1152"/>
              <a:gd name="gd12" fmla="*/ h 21600 336"/>
            </a:gdLst>
            <a:ahLst/>
            <a:cxnLst/>
            <a:rect l="gd9" t="gd10" r="gd11" b="gd12"/>
            <a:pathLst>
              <a:path w="1152" h="336">
                <a:moveTo>
                  <a:pt x="gd1" y="gd2"/>
                </a:moveTo>
                <a:cubicBezTo>
                  <a:pt x="53" y="311"/>
                  <a:pt x="159" y="214"/>
                  <a:pt x="318" y="184"/>
                </a:cubicBezTo>
                <a:cubicBezTo>
                  <a:pt x="477" y="154"/>
                  <a:pt x="816" y="185"/>
                  <a:pt x="955" y="154"/>
                </a:cubicBezTo>
                <a:cubicBezTo>
                  <a:pt x="1094" y="123"/>
                  <a:pt x="1111" y="32"/>
                  <a:pt x="1152" y="0"/>
                </a:cubicBezTo>
              </a:path>
              <a:path w="1152" h="336"/>
            </a:pathLst>
          </a:custGeom>
          <a:noFill/>
          <a:ln w="57240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p="http://schemas.openxmlformats.org/presentationml/2006/main">
  <p:cSld>
    <p:spTree>
      <p:nvGrpSpPr>
        <p:cNvPr id="8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493712"/>
            <a:ext cx="74549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Freeing With Explicit Free Lists</a:t>
            </a:r>
            <a:endParaRPr/>
          </a:p>
        </p:txBody>
      </p:sp>
      <p:sp>
        <p:nvSpPr>
          <p:cNvPr id="827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28612" y="14049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Insertion policy</a:t>
            </a:r>
            <a:r>
              <a:rPr sz="2400">
                <a:solidFill>
                  <a:srgbClr val="C00000">
                    <a:alpha val="100000"/>
                  </a:srgbClr>
                </a:solidFill>
              </a:rPr>
              <a:t>: </a:t>
            </a:r>
            <a:r>
              <a:rPr sz="2400"/>
              <a:t>Where in the free list do you put a newly freed block?</a:t>
            </a:r>
            <a:endParaRPr/>
          </a:p>
          <a:p>
            <a:pPr marL="342900" lvl="0" indent="-3429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true" i="false" u="none"/>
              <a:t>LIFO (last-in-first-out) policy</a:t>
            </a:r>
            <a:endParaRPr/>
          </a:p>
          <a:p>
            <a:pPr marL="742950" lvl="1" indent="-285750">
              <a:lnSpc>
                <a:spcPct val="107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Insert freed block at the beginning of the free list</a:t>
            </a:r>
            <a:endParaRPr/>
          </a:p>
          <a:p>
            <a:pPr marL="742950" lvl="1" indent="-285750">
              <a:lnSpc>
                <a:spcPct val="107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true" i="true" u="none">
                <a:solidFill>
                  <a:srgbClr val="C00000">
                    <a:alpha val="100000"/>
                  </a:srgbClr>
                </a:solidFill>
              </a:rPr>
              <a:t>Pro:</a:t>
            </a:r>
            <a:r>
              <a:rPr sz="2000" b="false" i="false" u="none"/>
              <a:t> simple and constant time</a:t>
            </a:r>
            <a:endParaRPr/>
          </a:p>
          <a:p>
            <a:pPr marL="742950" lvl="1" indent="-285750">
              <a:lnSpc>
                <a:spcPct val="107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true" i="true" u="none">
                <a:solidFill>
                  <a:srgbClr val="C00000">
                    <a:alpha val="100000"/>
                  </a:srgbClr>
                </a:solidFill>
              </a:rPr>
              <a:t>Con:</a:t>
            </a:r>
            <a:r>
              <a:rPr sz="2000" b="false" i="false" u="none"/>
              <a:t> studies suggest fragmentation is worse than address ordered</a:t>
            </a:r>
            <a:endParaRPr/>
          </a:p>
          <a:p>
            <a:pPr marL="342900" lvl="0" indent="-3429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true" i="false" u="none"/>
              <a:t>Address-ordered policy</a:t>
            </a:r>
            <a:endParaRPr/>
          </a:p>
          <a:p>
            <a:pPr marL="742950" lvl="1" indent="-285750">
              <a:lnSpc>
                <a:spcPct val="107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Insert freed blocks so that free list blocks are always in address order: </a:t>
            </a:r>
            <a:br>
              <a:rPr/>
            </a:br>
            <a:r>
              <a:rPr sz="2000" b="false" i="false" u="none"/>
              <a:t>	         </a:t>
            </a:r>
            <a:r>
              <a:rPr sz="2000" b="false" i="true" u="none"/>
              <a:t>addr(prev) &lt; addr(curr) &lt; addr(next)</a:t>
            </a:r>
            <a:endParaRPr/>
          </a:p>
          <a:p>
            <a:pPr marL="742950" lvl="1" indent="-285750">
              <a:lnSpc>
                <a:spcPct val="107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 </a:t>
            </a:r>
            <a:r>
              <a:rPr sz="2000" b="true" i="true" u="none">
                <a:solidFill>
                  <a:srgbClr val="C00000">
                    <a:alpha val="100000"/>
                  </a:srgbClr>
                </a:solidFill>
              </a:rPr>
              <a:t>Con:</a:t>
            </a:r>
            <a:r>
              <a:rPr sz="2000" b="false" i="false" u="none"/>
              <a:t> requires linear search</a:t>
            </a:r>
            <a:endParaRPr/>
          </a:p>
          <a:p>
            <a:pPr marL="742950" lvl="1" indent="-285750">
              <a:lnSpc>
                <a:spcPct val="107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 </a:t>
            </a:r>
            <a:r>
              <a:rPr sz="2000" b="true" i="true" u="none">
                <a:solidFill>
                  <a:srgbClr val="C00000">
                    <a:alpha val="100000"/>
                  </a:srgbClr>
                </a:solidFill>
              </a:rPr>
              <a:t>Pro:</a:t>
            </a:r>
            <a:r>
              <a:rPr sz="2000" b="false" i="false" u="none"/>
              <a:t> studies suggest fragmentation is lower than LIFO</a:t>
            </a:r>
            <a:endParaRPr/>
          </a:p>
          <a:p>
            <a:pPr marL="742950" lvl="1" indent="-285750">
              <a:lnSpc>
                <a:spcPct val="107000"/>
              </a:lnSpc>
              <a:spcBef>
                <a:spcPct val="2000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p="http://schemas.openxmlformats.org/presentationml/2006/main">
  <p:cSld>
    <p:spTree>
      <p:nvGrpSpPr>
        <p:cNvPr id="8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 60"/>
          <p:cNvSpPr>
            <a:spLocks noGrp="true" noChangeShapeType="true"/>
          </p:cNvSpPr>
          <p:nvPr/>
        </p:nvSpPr>
        <p:spPr>
          <a:xfrm>
            <a:off x="382587" y="4424362"/>
            <a:ext cx="8151812" cy="1747837"/>
          </a:xfrm>
          <a:prstGeom prst="rect">
            <a:avLst/>
          </a:prstGeom>
          <a:solidFill>
            <a:srgbClr val="E6E6E6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30" name="Rectangle 59"/>
          <p:cNvSpPr>
            <a:spLocks noGrp="true" noChangeShapeType="true"/>
          </p:cNvSpPr>
          <p:nvPr/>
        </p:nvSpPr>
        <p:spPr>
          <a:xfrm>
            <a:off x="382587" y="1452562"/>
            <a:ext cx="8151812" cy="2035175"/>
          </a:xfrm>
          <a:prstGeom prst="rect">
            <a:avLst/>
          </a:prstGeom>
          <a:solidFill>
            <a:srgbClr val="E6E6E6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31" name="Rectangle 1"/>
          <p:cNvSpPr>
            <a:spLocks noGrp="true" noChangeShapeType="true"/>
          </p:cNvSpPr>
          <p:nvPr/>
        </p:nvSpPr>
        <p:spPr>
          <a:xfrm>
            <a:off x="3997325" y="2616200"/>
            <a:ext cx="1219200" cy="457200"/>
          </a:xfrm>
          <a:prstGeom prst="rect">
            <a:avLst/>
          </a:prstGeom>
          <a:solidFill>
            <a:srgbClr val="F6F5BD"/>
          </a:solidFill>
          <a:ln w="9524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32" name="Freeform 2"/>
          <p:cNvSpPr>
            <a:spLocks noGrp="true" noChangeShapeType="true"/>
          </p:cNvSpPr>
          <p:nvPr/>
        </p:nvSpPr>
        <p:spPr>
          <a:xfrm>
            <a:off x="1474787" y="2455862"/>
            <a:ext cx="5862637" cy="388937"/>
          </a:xfrm>
          <a:custGeom>
            <a:avLst/>
            <a:gdLst>
              <a:gd name="gd0" fmla="val 65536"/>
              <a:gd name="gd1" fmla="val 0"/>
              <a:gd name="gd2" fmla="val 245"/>
              <a:gd name="gd3" fmla="val 677"/>
              <a:gd name="gd4" fmla="val 33"/>
              <a:gd name="gd5" fmla="val 3057"/>
              <a:gd name="gd6" fmla="val 48"/>
              <a:gd name="gd7" fmla="val 3693"/>
              <a:gd name="gd8" fmla="val 245"/>
              <a:gd name="gd9" fmla="*/ w 0 3693"/>
              <a:gd name="gd10" fmla="*/ h 0 245"/>
              <a:gd name="gd11" fmla="*/ w 21600 3693"/>
              <a:gd name="gd12" fmla="*/ h 21600 245"/>
            </a:gdLst>
            <a:ahLst/>
            <a:cxnLst/>
            <a:rect l="gd9" t="gd10" r="gd11" b="gd12"/>
            <a:pathLst>
              <a:path w="3693" h="245">
                <a:moveTo>
                  <a:pt x="gd1" y="gd2"/>
                </a:moveTo>
                <a:cubicBezTo>
                  <a:pt x="113" y="210"/>
                  <a:pt x="168" y="66"/>
                  <a:pt x="677" y="33"/>
                </a:cubicBezTo>
                <a:cubicBezTo>
                  <a:pt x="1186" y="0"/>
                  <a:pt x="2554" y="13"/>
                  <a:pt x="3057" y="48"/>
                </a:cubicBezTo>
                <a:cubicBezTo>
                  <a:pt x="3560" y="83"/>
                  <a:pt x="3560" y="204"/>
                  <a:pt x="3693" y="245"/>
                </a:cubicBezTo>
              </a:path>
              <a:path w="3693" h="245"/>
            </a:pathLst>
          </a:custGeom>
          <a:noFill/>
          <a:ln w="5724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33" name="Rectangle 3"/>
          <p:cNvSpPr>
            <a:spLocks noGrp="true" noChangeShapeType="true"/>
          </p:cNvSpPr>
          <p:nvPr>
            <p:ph type="title"/>
          </p:nvPr>
        </p:nvSpPr>
        <p:spPr>
          <a:xfrm>
            <a:off x="274637" y="457200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Freeing With a LIFO Policy (Case 1)</a:t>
            </a:r>
            <a:endParaRPr/>
          </a:p>
        </p:txBody>
      </p:sp>
      <p:sp>
        <p:nvSpPr>
          <p:cNvPr id="834" name="Rectangle 4"/>
          <p:cNvSpPr>
            <a:spLocks noGrp="true" noChangeShapeType="true"/>
          </p:cNvSpPr>
          <p:nvPr>
            <p:ph type="body"/>
          </p:nvPr>
        </p:nvSpPr>
        <p:spPr>
          <a:xfrm>
            <a:off x="290512" y="3794125"/>
            <a:ext cx="8307387" cy="5540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/>
              <a:t>Insert the freed block at the root of the list</a:t>
            </a:r>
            <a:endParaRPr/>
          </a:p>
        </p:txBody>
      </p:sp>
      <p:sp>
        <p:nvSpPr>
          <p:cNvPr id="835" name="Rectangle 5"/>
          <p:cNvSpPr>
            <a:spLocks noGrp="true" noChangeShapeType="true"/>
          </p:cNvSpPr>
          <p:nvPr/>
        </p:nvSpPr>
        <p:spPr>
          <a:xfrm>
            <a:off x="39973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36" name="Rectangle 6"/>
          <p:cNvSpPr>
            <a:spLocks noGrp="true" noChangeShapeType="true"/>
          </p:cNvSpPr>
          <p:nvPr/>
        </p:nvSpPr>
        <p:spPr>
          <a:xfrm>
            <a:off x="43021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37" name="Rectangle 7"/>
          <p:cNvSpPr>
            <a:spLocks noGrp="true" noChangeShapeType="true"/>
          </p:cNvSpPr>
          <p:nvPr/>
        </p:nvSpPr>
        <p:spPr>
          <a:xfrm>
            <a:off x="46069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38" name="Rectangle 8"/>
          <p:cNvSpPr>
            <a:spLocks noGrp="true" noChangeShapeType="true"/>
          </p:cNvSpPr>
          <p:nvPr/>
        </p:nvSpPr>
        <p:spPr>
          <a:xfrm>
            <a:off x="49117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39" name="Rectangle 9"/>
          <p:cNvSpPr>
            <a:spLocks noGrp="true" noChangeShapeType="true"/>
          </p:cNvSpPr>
          <p:nvPr/>
        </p:nvSpPr>
        <p:spPr>
          <a:xfrm>
            <a:off x="58261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40" name="Rectangle 10"/>
          <p:cNvSpPr>
            <a:spLocks noGrp="true" noChangeShapeType="true"/>
          </p:cNvSpPr>
          <p:nvPr/>
        </p:nvSpPr>
        <p:spPr>
          <a:xfrm>
            <a:off x="61309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41" name="Rectangle 11"/>
          <p:cNvSpPr>
            <a:spLocks noGrp="true" noChangeShapeType="true"/>
          </p:cNvSpPr>
          <p:nvPr/>
        </p:nvSpPr>
        <p:spPr>
          <a:xfrm>
            <a:off x="27781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42" name="Rectangle 12"/>
          <p:cNvSpPr>
            <a:spLocks noGrp="true" noChangeShapeType="true"/>
          </p:cNvSpPr>
          <p:nvPr/>
        </p:nvSpPr>
        <p:spPr>
          <a:xfrm>
            <a:off x="30829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43" name="Rectangle 13"/>
          <p:cNvSpPr>
            <a:spLocks noGrp="true" noChangeShapeType="true"/>
          </p:cNvSpPr>
          <p:nvPr/>
        </p:nvSpPr>
        <p:spPr>
          <a:xfrm>
            <a:off x="33877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44" name="Rectangle 14"/>
          <p:cNvSpPr>
            <a:spLocks noGrp="true" noChangeShapeType="true"/>
          </p:cNvSpPr>
          <p:nvPr/>
        </p:nvSpPr>
        <p:spPr>
          <a:xfrm>
            <a:off x="36925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45" name="Rectangle 15"/>
          <p:cNvSpPr>
            <a:spLocks noGrp="true" noChangeShapeType="true"/>
          </p:cNvSpPr>
          <p:nvPr/>
        </p:nvSpPr>
        <p:spPr>
          <a:xfrm>
            <a:off x="52165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46" name="Rectangle 16"/>
          <p:cNvSpPr>
            <a:spLocks noGrp="true" noChangeShapeType="true"/>
          </p:cNvSpPr>
          <p:nvPr/>
        </p:nvSpPr>
        <p:spPr>
          <a:xfrm>
            <a:off x="5521325" y="269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47" name="Rectangle 17"/>
          <p:cNvSpPr>
            <a:spLocks noGrp="true" noChangeShapeType="true"/>
          </p:cNvSpPr>
          <p:nvPr/>
        </p:nvSpPr>
        <p:spPr>
          <a:xfrm>
            <a:off x="1177925" y="2692400"/>
            <a:ext cx="304800" cy="304800"/>
          </a:xfrm>
          <a:prstGeom prst="rect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848" name="Group 18"/>
          <p:cNvGrpSpPr/>
          <p:nvPr/>
        </p:nvGrpSpPr>
        <p:grpSpPr>
          <a:xfrm>
            <a:off x="7350125" y="2616200"/>
            <a:ext cx="1065212" cy="455612"/>
            <a:chOff x="4560" y="1399"/>
            <a:chExt cx="671" cy="287"/>
          </a:xfrm>
        </p:grpSpPr>
        <p:sp>
          <p:nvSpPr>
            <p:cNvPr id="849" name="Rectangle 19"/>
            <p:cNvSpPr>
              <a:spLocks noChangeShapeType="true"/>
            </p:cNvSpPr>
            <p:nvPr/>
          </p:nvSpPr>
          <p:spPr>
            <a:xfrm>
              <a:off x="4560" y="1447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50" name="Rectangle 20"/>
            <p:cNvSpPr>
              <a:spLocks noChangeShapeType="true"/>
            </p:cNvSpPr>
            <p:nvPr/>
          </p:nvSpPr>
          <p:spPr>
            <a:xfrm>
              <a:off x="4752" y="1447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51" name="Rectangle 21"/>
            <p:cNvSpPr>
              <a:spLocks noChangeShapeType="true"/>
            </p:cNvSpPr>
            <p:nvPr/>
          </p:nvSpPr>
          <p:spPr>
            <a:xfrm>
              <a:off x="4944" y="1447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52" name="Rectangle 22"/>
            <p:cNvSpPr>
              <a:spLocks noChangeShapeType="true"/>
            </p:cNvSpPr>
            <p:nvPr/>
          </p:nvSpPr>
          <p:spPr>
            <a:xfrm>
              <a:off x="5040" y="1399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853" name="Oval 23"/>
          <p:cNvSpPr>
            <a:spLocks noGrp="true" noChangeShapeType="true"/>
          </p:cNvSpPr>
          <p:nvPr/>
        </p:nvSpPr>
        <p:spPr>
          <a:xfrm>
            <a:off x="7426325" y="2768600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54" name="Line 24"/>
          <p:cNvSpPr>
            <a:spLocks noGrp="true" noChangeShapeType="true"/>
          </p:cNvSpPr>
          <p:nvPr/>
        </p:nvSpPr>
        <p:spPr>
          <a:xfrm>
            <a:off x="7502525" y="2844800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855" name="Oval 25"/>
          <p:cNvSpPr>
            <a:spLocks noGrp="true" noChangeShapeType="true"/>
          </p:cNvSpPr>
          <p:nvPr/>
        </p:nvSpPr>
        <p:spPr>
          <a:xfrm>
            <a:off x="7731125" y="2768600"/>
            <a:ext cx="152400" cy="152400"/>
          </a:xfrm>
          <a:prstGeom prst="ellipse">
            <a:avLst/>
          </a:prstGeom>
          <a:noFill/>
          <a:ln w="28440">
            <a:solidFill>
              <a:srgbClr val="C00000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56" name="Text Box 26"/>
          <p:cNvSpPr txBox="true">
            <a:spLocks noGrp="true" noChangeShapeType="true"/>
          </p:cNvSpPr>
          <p:nvPr/>
        </p:nvSpPr>
        <p:spPr>
          <a:xfrm>
            <a:off x="3625850" y="1778000"/>
            <a:ext cx="138271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free( )</a:t>
            </a:r>
            <a:endParaRPr/>
          </a:p>
        </p:txBody>
      </p:sp>
      <p:sp>
        <p:nvSpPr>
          <p:cNvPr id="857" name="Oval 27"/>
          <p:cNvSpPr>
            <a:spLocks noGrp="true" noChangeShapeType="true"/>
          </p:cNvSpPr>
          <p:nvPr/>
        </p:nvSpPr>
        <p:spPr>
          <a:xfrm>
            <a:off x="4606925" y="1930400"/>
            <a:ext cx="152400" cy="152400"/>
          </a:xfrm>
          <a:prstGeom prst="ellipse">
            <a:avLst/>
          </a:prstGeom>
          <a:solidFill>
            <a:schemeClr val="dk1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58" name="Line 28"/>
          <p:cNvSpPr>
            <a:spLocks noGrp="true" noChangeShapeType="true"/>
          </p:cNvSpPr>
          <p:nvPr/>
        </p:nvSpPr>
        <p:spPr>
          <a:xfrm flipH="true">
            <a:off x="4148137" y="2006600"/>
            <a:ext cx="536575" cy="685800"/>
          </a:xfrm>
          <a:prstGeom prst="line">
            <a:avLst/>
          </a:prstGeom>
          <a:noFill/>
          <a:ln w="5724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859" name="Rectangle 29"/>
          <p:cNvSpPr>
            <a:spLocks noGrp="true" noChangeShapeType="true"/>
          </p:cNvSpPr>
          <p:nvPr/>
        </p:nvSpPr>
        <p:spPr>
          <a:xfrm>
            <a:off x="3997325" y="5303837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60" name="Rectangle 30"/>
          <p:cNvSpPr>
            <a:spLocks noGrp="true" noChangeShapeType="true"/>
          </p:cNvSpPr>
          <p:nvPr/>
        </p:nvSpPr>
        <p:spPr>
          <a:xfrm>
            <a:off x="4302125" y="5303837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61" name="Rectangle 31"/>
          <p:cNvSpPr>
            <a:spLocks noGrp="true" noChangeShapeType="true"/>
          </p:cNvSpPr>
          <p:nvPr/>
        </p:nvSpPr>
        <p:spPr>
          <a:xfrm>
            <a:off x="4606925" y="5303837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62" name="Rectangle 32"/>
          <p:cNvSpPr>
            <a:spLocks noGrp="true" noChangeShapeType="true"/>
          </p:cNvSpPr>
          <p:nvPr/>
        </p:nvSpPr>
        <p:spPr>
          <a:xfrm>
            <a:off x="4911725" y="5303837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63" name="Rectangle 33"/>
          <p:cNvSpPr>
            <a:spLocks noGrp="true" noChangeShapeType="true"/>
          </p:cNvSpPr>
          <p:nvPr/>
        </p:nvSpPr>
        <p:spPr>
          <a:xfrm>
            <a:off x="5826125" y="530383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64" name="Rectangle 34"/>
          <p:cNvSpPr>
            <a:spLocks noGrp="true" noChangeShapeType="true"/>
          </p:cNvSpPr>
          <p:nvPr/>
        </p:nvSpPr>
        <p:spPr>
          <a:xfrm>
            <a:off x="6130925" y="530383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65" name="Rectangle 35"/>
          <p:cNvSpPr>
            <a:spLocks noGrp="true" noChangeShapeType="true"/>
          </p:cNvSpPr>
          <p:nvPr/>
        </p:nvSpPr>
        <p:spPr>
          <a:xfrm>
            <a:off x="2778125" y="530383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66" name="Rectangle 36"/>
          <p:cNvSpPr>
            <a:spLocks noGrp="true" noChangeShapeType="true"/>
          </p:cNvSpPr>
          <p:nvPr/>
        </p:nvSpPr>
        <p:spPr>
          <a:xfrm>
            <a:off x="3082925" y="530383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67" name="Rectangle 37"/>
          <p:cNvSpPr>
            <a:spLocks noGrp="true" noChangeShapeType="true"/>
          </p:cNvSpPr>
          <p:nvPr/>
        </p:nvSpPr>
        <p:spPr>
          <a:xfrm>
            <a:off x="3387725" y="530383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68" name="Rectangle 38"/>
          <p:cNvSpPr>
            <a:spLocks noGrp="true" noChangeShapeType="true"/>
          </p:cNvSpPr>
          <p:nvPr/>
        </p:nvSpPr>
        <p:spPr>
          <a:xfrm>
            <a:off x="3692525" y="530383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69" name="Oval 39"/>
          <p:cNvSpPr>
            <a:spLocks noGrp="true" noChangeShapeType="true"/>
          </p:cNvSpPr>
          <p:nvPr/>
        </p:nvSpPr>
        <p:spPr>
          <a:xfrm>
            <a:off x="4073525" y="5380037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70" name="Rectangle 40"/>
          <p:cNvSpPr>
            <a:spLocks noGrp="true" noChangeShapeType="true"/>
          </p:cNvSpPr>
          <p:nvPr/>
        </p:nvSpPr>
        <p:spPr>
          <a:xfrm>
            <a:off x="5521325" y="530383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71" name="Rectangle 41"/>
          <p:cNvSpPr>
            <a:spLocks noGrp="true" noChangeShapeType="true"/>
          </p:cNvSpPr>
          <p:nvPr/>
        </p:nvSpPr>
        <p:spPr>
          <a:xfrm>
            <a:off x="1203325" y="5303837"/>
            <a:ext cx="304800" cy="304800"/>
          </a:xfrm>
          <a:prstGeom prst="rect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872" name="Group 42"/>
          <p:cNvGrpSpPr/>
          <p:nvPr/>
        </p:nvGrpSpPr>
        <p:grpSpPr>
          <a:xfrm>
            <a:off x="7350125" y="5227637"/>
            <a:ext cx="1065212" cy="455612"/>
            <a:chOff x="4560" y="3395"/>
            <a:chExt cx="671" cy="287"/>
          </a:xfrm>
        </p:grpSpPr>
        <p:sp>
          <p:nvSpPr>
            <p:cNvPr id="873" name="Rectangle 43"/>
            <p:cNvSpPr>
              <a:spLocks noChangeShapeType="true"/>
            </p:cNvSpPr>
            <p:nvPr/>
          </p:nvSpPr>
          <p:spPr>
            <a:xfrm>
              <a:off x="4560" y="3443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74" name="Rectangle 44"/>
            <p:cNvSpPr>
              <a:spLocks noChangeShapeType="true"/>
            </p:cNvSpPr>
            <p:nvPr/>
          </p:nvSpPr>
          <p:spPr>
            <a:xfrm>
              <a:off x="4752" y="3443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75" name="Rectangle 45"/>
            <p:cNvSpPr>
              <a:spLocks noChangeShapeType="true"/>
            </p:cNvSpPr>
            <p:nvPr/>
          </p:nvSpPr>
          <p:spPr>
            <a:xfrm>
              <a:off x="4944" y="3443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876" name="Rectangle 46"/>
            <p:cNvSpPr>
              <a:spLocks noChangeShapeType="true"/>
            </p:cNvSpPr>
            <p:nvPr/>
          </p:nvSpPr>
          <p:spPr>
            <a:xfrm>
              <a:off x="5040" y="3395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877" name="Oval 47"/>
          <p:cNvSpPr>
            <a:spLocks noGrp="true" noChangeShapeType="true"/>
          </p:cNvSpPr>
          <p:nvPr/>
        </p:nvSpPr>
        <p:spPr>
          <a:xfrm>
            <a:off x="7426325" y="5380037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78" name="Line 48"/>
          <p:cNvSpPr>
            <a:spLocks noGrp="true" noChangeShapeType="true"/>
          </p:cNvSpPr>
          <p:nvPr/>
        </p:nvSpPr>
        <p:spPr>
          <a:xfrm>
            <a:off x="7502525" y="5456237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879" name="Oval 49"/>
          <p:cNvSpPr>
            <a:spLocks noGrp="true" noChangeShapeType="true"/>
          </p:cNvSpPr>
          <p:nvPr/>
        </p:nvSpPr>
        <p:spPr>
          <a:xfrm>
            <a:off x="7731125" y="5380037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80" name="Rectangle 50"/>
          <p:cNvSpPr>
            <a:spLocks noGrp="true" noChangeShapeType="true"/>
          </p:cNvSpPr>
          <p:nvPr/>
        </p:nvSpPr>
        <p:spPr>
          <a:xfrm>
            <a:off x="5216525" y="530383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81" name="Freeform 51"/>
          <p:cNvSpPr>
            <a:spLocks noGrp="true" noChangeShapeType="true"/>
          </p:cNvSpPr>
          <p:nvPr/>
        </p:nvSpPr>
        <p:spPr>
          <a:xfrm>
            <a:off x="4149725" y="5151437"/>
            <a:ext cx="3200400" cy="304800"/>
          </a:xfrm>
          <a:custGeom>
            <a:avLst/>
            <a:gdLst>
              <a:gd name="gd0" fmla="val 65536"/>
              <a:gd name="gd1" fmla="val 0"/>
              <a:gd name="gd2" fmla="val 218"/>
              <a:gd name="gd3" fmla="val 472"/>
              <a:gd name="gd4" fmla="val 31"/>
              <a:gd name="gd5" fmla="val 2109"/>
              <a:gd name="gd6" fmla="val 31"/>
              <a:gd name="gd7" fmla="val 2784"/>
              <a:gd name="gd8" fmla="val 218"/>
              <a:gd name="gd9" fmla="*/ w 0 2784"/>
              <a:gd name="gd10" fmla="*/ h 0 218"/>
              <a:gd name="gd11" fmla="*/ w 21600 2784"/>
              <a:gd name="gd12" fmla="*/ h 21600 218"/>
            </a:gdLst>
            <a:ahLst/>
            <a:cxnLst/>
            <a:rect l="gd9" t="gd10" r="gd11" b="gd12"/>
            <a:pathLst>
              <a:path w="2784" h="218">
                <a:moveTo>
                  <a:pt x="gd1" y="gd2"/>
                </a:moveTo>
                <a:cubicBezTo>
                  <a:pt x="79" y="187"/>
                  <a:pt x="121" y="62"/>
                  <a:pt x="472" y="31"/>
                </a:cubicBezTo>
                <a:cubicBezTo>
                  <a:pt x="823" y="0"/>
                  <a:pt x="1724" y="0"/>
                  <a:pt x="2109" y="31"/>
                </a:cubicBezTo>
                <a:cubicBezTo>
                  <a:pt x="2494" y="62"/>
                  <a:pt x="2644" y="179"/>
                  <a:pt x="2784" y="218"/>
                </a:cubicBezTo>
              </a:path>
              <a:path w="2784" h="218"/>
            </a:pathLst>
          </a:custGeom>
          <a:noFill/>
          <a:ln w="5724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82" name="Freeform 52"/>
          <p:cNvSpPr>
            <a:spLocks noGrp="true" noChangeShapeType="true"/>
          </p:cNvSpPr>
          <p:nvPr/>
        </p:nvSpPr>
        <p:spPr>
          <a:xfrm>
            <a:off x="5059362" y="5464175"/>
            <a:ext cx="2752725" cy="371475"/>
          </a:xfrm>
          <a:custGeom>
            <a:avLst/>
            <a:gdLst>
              <a:gd name="gd0" fmla="val 65536"/>
              <a:gd name="gd1" fmla="val 1734"/>
              <a:gd name="gd2" fmla="val 0"/>
              <a:gd name="gd3" fmla="val 1481"/>
              <a:gd name="gd4" fmla="val 192"/>
              <a:gd name="gd5" fmla="val 304"/>
              <a:gd name="gd6" fmla="val 217"/>
              <a:gd name="gd7" fmla="val 0"/>
              <a:gd name="gd8" fmla="val 91"/>
              <a:gd name="gd9" fmla="*/ w 0 1734"/>
              <a:gd name="gd10" fmla="*/ h 0 234"/>
              <a:gd name="gd11" fmla="*/ w 21600 1734"/>
              <a:gd name="gd12" fmla="*/ h 21600 234"/>
            </a:gdLst>
            <a:ahLst/>
            <a:cxnLst/>
            <a:rect l="gd9" t="gd10" r="gd11" b="gd12"/>
            <a:pathLst>
              <a:path w="1734" h="234">
                <a:moveTo>
                  <a:pt x="gd1" y="gd2"/>
                </a:moveTo>
                <a:cubicBezTo>
                  <a:pt x="1692" y="32"/>
                  <a:pt x="1719" y="156"/>
                  <a:pt x="1481" y="192"/>
                </a:cubicBezTo>
                <a:cubicBezTo>
                  <a:pt x="1243" y="228"/>
                  <a:pt x="551" y="234"/>
                  <a:pt x="304" y="217"/>
                </a:cubicBezTo>
                <a:cubicBezTo>
                  <a:pt x="57" y="200"/>
                  <a:pt x="63" y="117"/>
                  <a:pt x="0" y="91"/>
                </a:cubicBezTo>
              </a:path>
              <a:path w="1734" h="234"/>
            </a:pathLst>
          </a:custGeom>
          <a:noFill/>
          <a:ln w="57240">
            <a:solidFill>
              <a:srgbClr val="C0000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83" name="Text Box 53"/>
          <p:cNvSpPr txBox="true">
            <a:spLocks noGrp="true" noChangeShapeType="true"/>
          </p:cNvSpPr>
          <p:nvPr/>
        </p:nvSpPr>
        <p:spPr>
          <a:xfrm>
            <a:off x="400050" y="2640012"/>
            <a:ext cx="69691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alibri"/>
                <a:ea typeface="msgothic" charset="1"/>
              </a:rPr>
              <a:t>Root</a:t>
            </a:r>
            <a:endParaRPr/>
          </a:p>
        </p:txBody>
      </p:sp>
      <p:sp>
        <p:nvSpPr>
          <p:cNvPr id="884" name="Text Box 54"/>
          <p:cNvSpPr txBox="true">
            <a:spLocks noGrp="true" noChangeShapeType="true"/>
          </p:cNvSpPr>
          <p:nvPr/>
        </p:nvSpPr>
        <p:spPr>
          <a:xfrm>
            <a:off x="415925" y="5253037"/>
            <a:ext cx="69691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alibri"/>
                <a:ea typeface="msgothic" charset="1"/>
              </a:rPr>
              <a:t>Root</a:t>
            </a:r>
            <a:endParaRPr/>
          </a:p>
        </p:txBody>
      </p:sp>
      <p:sp>
        <p:nvSpPr>
          <p:cNvPr id="885" name="Text Box 55"/>
          <p:cNvSpPr txBox="true">
            <a:spLocks noGrp="true" noChangeShapeType="true"/>
          </p:cNvSpPr>
          <p:nvPr/>
        </p:nvSpPr>
        <p:spPr>
          <a:xfrm>
            <a:off x="434975" y="1462087"/>
            <a:ext cx="93821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true" i="true" u="none">
                <a:solidFill>
                  <a:srgbClr val="7F7F7F"/>
                </a:solidFill>
                <a:latin typeface="Calibri"/>
                <a:ea typeface="msgothic" charset="1"/>
              </a:rPr>
              <a:t>Before</a:t>
            </a:r>
            <a:endParaRPr/>
          </a:p>
        </p:txBody>
      </p:sp>
      <p:sp>
        <p:nvSpPr>
          <p:cNvPr id="886" name="Text Box 56"/>
          <p:cNvSpPr txBox="true">
            <a:spLocks noGrp="true" noChangeShapeType="true"/>
          </p:cNvSpPr>
          <p:nvPr/>
        </p:nvSpPr>
        <p:spPr>
          <a:xfrm>
            <a:off x="420687" y="4424362"/>
            <a:ext cx="744537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true" i="true" u="none">
                <a:solidFill>
                  <a:srgbClr val="7F7F7F"/>
                </a:solidFill>
                <a:latin typeface="Calibri"/>
                <a:ea typeface="msgothic" charset="1"/>
              </a:rPr>
              <a:t>After</a:t>
            </a:r>
            <a:endParaRPr/>
          </a:p>
        </p:txBody>
      </p:sp>
      <p:sp>
        <p:nvSpPr>
          <p:cNvPr id="887" name="Oval 57"/>
          <p:cNvSpPr>
            <a:spLocks noGrp="true" noChangeShapeType="true"/>
          </p:cNvSpPr>
          <p:nvPr/>
        </p:nvSpPr>
        <p:spPr>
          <a:xfrm>
            <a:off x="4378325" y="5380037"/>
            <a:ext cx="152400" cy="152400"/>
          </a:xfrm>
          <a:prstGeom prst="ellipse">
            <a:avLst/>
          </a:prstGeom>
          <a:noFill/>
          <a:ln w="28440">
            <a:solidFill>
              <a:srgbClr val="C00000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88" name="Freeform 58"/>
          <p:cNvSpPr>
            <a:spLocks noGrp="true" noChangeShapeType="true"/>
          </p:cNvSpPr>
          <p:nvPr/>
        </p:nvSpPr>
        <p:spPr>
          <a:xfrm>
            <a:off x="1482725" y="5014912"/>
            <a:ext cx="2671762" cy="441325"/>
          </a:xfrm>
          <a:custGeom>
            <a:avLst/>
            <a:gdLst>
              <a:gd name="gd0" fmla="val 65536"/>
              <a:gd name="gd1" fmla="val 0"/>
              <a:gd name="gd2" fmla="val 278"/>
              <a:gd name="gd3" fmla="val 480"/>
              <a:gd name="gd4" fmla="val 41"/>
              <a:gd name="gd5" fmla="val 1445"/>
              <a:gd name="gd6" fmla="val 30"/>
              <a:gd name="gd7" fmla="val 1683"/>
              <a:gd name="gd8" fmla="val 182"/>
              <a:gd name="gd9" fmla="*/ w 0 1683"/>
              <a:gd name="gd10" fmla="*/ h 0 278"/>
              <a:gd name="gd11" fmla="*/ w 21600 1683"/>
              <a:gd name="gd12" fmla="*/ h 21600 278"/>
            </a:gdLst>
            <a:ahLst/>
            <a:cxnLst/>
            <a:rect l="gd9" t="gd10" r="gd11" b="gd12"/>
            <a:pathLst>
              <a:path w="1683" h="278">
                <a:moveTo>
                  <a:pt x="gd1" y="gd2"/>
                </a:moveTo>
                <a:cubicBezTo>
                  <a:pt x="80" y="238"/>
                  <a:pt x="239" y="82"/>
                  <a:pt x="480" y="41"/>
                </a:cubicBezTo>
                <a:cubicBezTo>
                  <a:pt x="721" y="0"/>
                  <a:pt x="1245" y="7"/>
                  <a:pt x="1445" y="30"/>
                </a:cubicBezTo>
                <a:cubicBezTo>
                  <a:pt x="1645" y="53"/>
                  <a:pt x="1634" y="150"/>
                  <a:pt x="1683" y="182"/>
                </a:cubicBezTo>
              </a:path>
              <a:path w="1683" h="278"/>
            </a:pathLst>
          </a:custGeom>
          <a:noFill/>
          <a:ln w="5724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p="http://schemas.openxmlformats.org/presentationml/2006/main">
  <p:cSld>
    <p:spTree>
      <p:nvGrpSpPr>
        <p:cNvPr id="8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Rectangle 95"/>
          <p:cNvSpPr>
            <a:spLocks noGrp="true" noChangeShapeType="true"/>
          </p:cNvSpPr>
          <p:nvPr/>
        </p:nvSpPr>
        <p:spPr>
          <a:xfrm>
            <a:off x="396875" y="1263650"/>
            <a:ext cx="8151812" cy="2130425"/>
          </a:xfrm>
          <a:prstGeom prst="rect">
            <a:avLst/>
          </a:prstGeom>
          <a:solidFill>
            <a:srgbClr val="E6E6E6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91" name="Rectangle 1"/>
          <p:cNvSpPr>
            <a:spLocks noGrp="true" noChangeShapeType="true"/>
          </p:cNvSpPr>
          <p:nvPr/>
        </p:nvSpPr>
        <p:spPr>
          <a:xfrm>
            <a:off x="4011612" y="2209800"/>
            <a:ext cx="1219200" cy="457200"/>
          </a:xfrm>
          <a:prstGeom prst="rect">
            <a:avLst/>
          </a:prstGeom>
          <a:solidFill>
            <a:srgbClr val="F6F5BD"/>
          </a:solidFill>
          <a:ln w="9524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92" name="Freeform 8"/>
          <p:cNvSpPr>
            <a:spLocks noGrp="true" noChangeShapeType="true"/>
          </p:cNvSpPr>
          <p:nvPr/>
        </p:nvSpPr>
        <p:spPr>
          <a:xfrm>
            <a:off x="1489075" y="2049462"/>
            <a:ext cx="5862637" cy="388937"/>
          </a:xfrm>
          <a:custGeom>
            <a:avLst/>
            <a:gdLst>
              <a:gd name="gd0" fmla="val 65536"/>
              <a:gd name="gd1" fmla="val 0"/>
              <a:gd name="gd2" fmla="val 245"/>
              <a:gd name="gd3" fmla="val 677"/>
              <a:gd name="gd4" fmla="val 33"/>
              <a:gd name="gd5" fmla="val 3057"/>
              <a:gd name="gd6" fmla="val 48"/>
              <a:gd name="gd7" fmla="val 3693"/>
              <a:gd name="gd8" fmla="val 245"/>
              <a:gd name="gd9" fmla="*/ w 0 3693"/>
              <a:gd name="gd10" fmla="*/ h 0 245"/>
              <a:gd name="gd11" fmla="*/ w 21600 3693"/>
              <a:gd name="gd12" fmla="*/ h 21600 245"/>
            </a:gdLst>
            <a:ahLst/>
            <a:cxnLst/>
            <a:rect l="gd9" t="gd10" r="gd11" b="gd12"/>
            <a:pathLst>
              <a:path w="3693" h="245">
                <a:moveTo>
                  <a:pt x="gd1" y="gd2"/>
                </a:moveTo>
                <a:cubicBezTo>
                  <a:pt x="113" y="210"/>
                  <a:pt x="168" y="66"/>
                  <a:pt x="677" y="33"/>
                </a:cubicBezTo>
                <a:cubicBezTo>
                  <a:pt x="1186" y="0"/>
                  <a:pt x="2554" y="13"/>
                  <a:pt x="3057" y="48"/>
                </a:cubicBezTo>
                <a:cubicBezTo>
                  <a:pt x="3560" y="83"/>
                  <a:pt x="3560" y="204"/>
                  <a:pt x="3693" y="245"/>
                </a:cubicBezTo>
              </a:path>
              <a:path w="3693" h="245"/>
            </a:pathLst>
          </a:custGeom>
          <a:noFill/>
          <a:ln w="5724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93" name="Rectangle 9"/>
          <p:cNvSpPr>
            <a:spLocks noGrp="true" noChangeShapeType="true"/>
          </p:cNvSpPr>
          <p:nvPr>
            <p:ph type="title"/>
          </p:nvPr>
        </p:nvSpPr>
        <p:spPr>
          <a:xfrm>
            <a:off x="274637" y="360362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Freeing With a LIFO Policy (Case 2)</a:t>
            </a:r>
            <a:endParaRPr/>
          </a:p>
        </p:txBody>
      </p:sp>
      <p:sp>
        <p:nvSpPr>
          <p:cNvPr id="894" name="Rectangle 10"/>
          <p:cNvSpPr>
            <a:spLocks noGrp="true" noChangeShapeType="true"/>
          </p:cNvSpPr>
          <p:nvPr>
            <p:ph type="body"/>
          </p:nvPr>
        </p:nvSpPr>
        <p:spPr>
          <a:xfrm>
            <a:off x="274637" y="3600450"/>
            <a:ext cx="8307387" cy="7842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400"/>
              <a:t>如果新插入的</a:t>
            </a:r>
            <a:r>
              <a:rPr lang="zh-CN" sz="2400"/>
              <a:t>free block</a:t>
            </a:r>
            <a:r>
              <a:rPr lang="zh-CN" sz="2400"/>
              <a:t>能够和相邻</a:t>
            </a:r>
            <a:r>
              <a:rPr lang="zh-CN" sz="2400"/>
              <a:t>free block</a:t>
            </a:r>
            <a:r>
              <a:rPr lang="zh-CN" sz="2400"/>
              <a:t>合并，那么合并后的新块会放在队首（</a:t>
            </a:r>
            <a:r>
              <a:rPr lang="zh-CN" sz="2400"/>
              <a:t>root</a:t>
            </a:r>
            <a:r>
              <a:rPr lang="zh-CN" sz="2400"/>
              <a:t>指针指向的位置）</a:t>
            </a:r>
            <a:endParaRPr/>
          </a:p>
        </p:txBody>
      </p:sp>
      <p:sp>
        <p:nvSpPr>
          <p:cNvPr id="895" name="Rectangle 11"/>
          <p:cNvSpPr>
            <a:spLocks noGrp="true" noChangeShapeType="true"/>
          </p:cNvSpPr>
          <p:nvPr/>
        </p:nvSpPr>
        <p:spPr>
          <a:xfrm>
            <a:off x="4011612" y="22860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96" name="Rectangle 12"/>
          <p:cNvSpPr>
            <a:spLocks noGrp="true" noChangeShapeType="true"/>
          </p:cNvSpPr>
          <p:nvPr/>
        </p:nvSpPr>
        <p:spPr>
          <a:xfrm>
            <a:off x="4316412" y="22860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97" name="Rectangle 13"/>
          <p:cNvSpPr>
            <a:spLocks noGrp="true" noChangeShapeType="true"/>
          </p:cNvSpPr>
          <p:nvPr/>
        </p:nvSpPr>
        <p:spPr>
          <a:xfrm>
            <a:off x="4621212" y="22860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98" name="Rectangle 14"/>
          <p:cNvSpPr>
            <a:spLocks noGrp="true" noChangeShapeType="true"/>
          </p:cNvSpPr>
          <p:nvPr/>
        </p:nvSpPr>
        <p:spPr>
          <a:xfrm>
            <a:off x="4926012" y="22860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899" name="Rectangle 15"/>
          <p:cNvSpPr>
            <a:spLocks noGrp="true" noChangeShapeType="true"/>
          </p:cNvSpPr>
          <p:nvPr/>
        </p:nvSpPr>
        <p:spPr>
          <a:xfrm>
            <a:off x="5840412" y="22860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00" name="Rectangle 16"/>
          <p:cNvSpPr>
            <a:spLocks noGrp="true" noChangeShapeType="true"/>
          </p:cNvSpPr>
          <p:nvPr/>
        </p:nvSpPr>
        <p:spPr>
          <a:xfrm>
            <a:off x="6145212" y="22860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01" name="Rectangle 17"/>
          <p:cNvSpPr>
            <a:spLocks noGrp="true" noChangeShapeType="true"/>
          </p:cNvSpPr>
          <p:nvPr/>
        </p:nvSpPr>
        <p:spPr>
          <a:xfrm>
            <a:off x="2792412" y="22860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02" name="Rectangle 18"/>
          <p:cNvSpPr>
            <a:spLocks noGrp="true" noChangeShapeType="true"/>
          </p:cNvSpPr>
          <p:nvPr/>
        </p:nvSpPr>
        <p:spPr>
          <a:xfrm>
            <a:off x="3097212" y="22860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03" name="Rectangle 19"/>
          <p:cNvSpPr>
            <a:spLocks noGrp="true" noChangeShapeType="true"/>
          </p:cNvSpPr>
          <p:nvPr/>
        </p:nvSpPr>
        <p:spPr>
          <a:xfrm>
            <a:off x="3402012" y="22860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04" name="Rectangle 20"/>
          <p:cNvSpPr>
            <a:spLocks noGrp="true" noChangeShapeType="true"/>
          </p:cNvSpPr>
          <p:nvPr/>
        </p:nvSpPr>
        <p:spPr>
          <a:xfrm>
            <a:off x="3706812" y="22860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05" name="Rectangle 21"/>
          <p:cNvSpPr>
            <a:spLocks noGrp="true" noChangeShapeType="true"/>
          </p:cNvSpPr>
          <p:nvPr/>
        </p:nvSpPr>
        <p:spPr>
          <a:xfrm>
            <a:off x="5230812" y="22860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06" name="Rectangle 22"/>
          <p:cNvSpPr>
            <a:spLocks noGrp="true" noChangeShapeType="true"/>
          </p:cNvSpPr>
          <p:nvPr/>
        </p:nvSpPr>
        <p:spPr>
          <a:xfrm>
            <a:off x="5535612" y="2286000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907" name="Group 23"/>
          <p:cNvGrpSpPr/>
          <p:nvPr/>
        </p:nvGrpSpPr>
        <p:grpSpPr>
          <a:xfrm>
            <a:off x="5230812" y="1524000"/>
            <a:ext cx="1065212" cy="455612"/>
            <a:chOff x="3216" y="876"/>
            <a:chExt cx="671" cy="287"/>
          </a:xfrm>
        </p:grpSpPr>
        <p:sp>
          <p:nvSpPr>
            <p:cNvPr id="908" name="Rectangle 24"/>
            <p:cNvSpPr>
              <a:spLocks noChangeShapeType="true"/>
            </p:cNvSpPr>
            <p:nvPr/>
          </p:nvSpPr>
          <p:spPr>
            <a:xfrm>
              <a:off x="3216" y="924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09" name="Rectangle 25"/>
            <p:cNvSpPr>
              <a:spLocks noChangeShapeType="true"/>
            </p:cNvSpPr>
            <p:nvPr/>
          </p:nvSpPr>
          <p:spPr>
            <a:xfrm>
              <a:off x="3408" y="924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10" name="Rectangle 26"/>
            <p:cNvSpPr>
              <a:spLocks noChangeShapeType="true"/>
            </p:cNvSpPr>
            <p:nvPr/>
          </p:nvSpPr>
          <p:spPr>
            <a:xfrm>
              <a:off x="3600" y="924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11" name="Rectangle 27"/>
            <p:cNvSpPr>
              <a:spLocks noChangeShapeType="true"/>
            </p:cNvSpPr>
            <p:nvPr/>
          </p:nvSpPr>
          <p:spPr>
            <a:xfrm>
              <a:off x="3696" y="876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grpSp>
        <p:nvGrpSpPr>
          <p:cNvPr id="912" name="Group 28"/>
          <p:cNvGrpSpPr/>
          <p:nvPr/>
        </p:nvGrpSpPr>
        <p:grpSpPr>
          <a:xfrm>
            <a:off x="5230812" y="2895600"/>
            <a:ext cx="1065212" cy="455612"/>
            <a:chOff x="3216" y="1740"/>
            <a:chExt cx="671" cy="287"/>
          </a:xfrm>
        </p:grpSpPr>
        <p:sp>
          <p:nvSpPr>
            <p:cNvPr id="913" name="Rectangle 29"/>
            <p:cNvSpPr>
              <a:spLocks noChangeShapeType="true"/>
            </p:cNvSpPr>
            <p:nvPr/>
          </p:nvSpPr>
          <p:spPr>
            <a:xfrm>
              <a:off x="3216" y="1788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14" name="Rectangle 30"/>
            <p:cNvSpPr>
              <a:spLocks noChangeShapeType="true"/>
            </p:cNvSpPr>
            <p:nvPr/>
          </p:nvSpPr>
          <p:spPr>
            <a:xfrm>
              <a:off x="3408" y="1788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15" name="Rectangle 31"/>
            <p:cNvSpPr>
              <a:spLocks noChangeShapeType="true"/>
            </p:cNvSpPr>
            <p:nvPr/>
          </p:nvSpPr>
          <p:spPr>
            <a:xfrm>
              <a:off x="3600" y="1788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16" name="Rectangle 32"/>
            <p:cNvSpPr>
              <a:spLocks noChangeShapeType="true"/>
            </p:cNvSpPr>
            <p:nvPr/>
          </p:nvSpPr>
          <p:spPr>
            <a:xfrm>
              <a:off x="3696" y="1740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917" name="Oval 33"/>
          <p:cNvSpPr>
            <a:spLocks noGrp="true" noChangeShapeType="true"/>
          </p:cNvSpPr>
          <p:nvPr/>
        </p:nvSpPr>
        <p:spPr>
          <a:xfrm>
            <a:off x="5307012" y="2362200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18" name="Line 34"/>
          <p:cNvSpPr>
            <a:spLocks noGrp="true" noChangeShapeType="true"/>
          </p:cNvSpPr>
          <p:nvPr/>
        </p:nvSpPr>
        <p:spPr>
          <a:xfrm>
            <a:off x="5383212" y="2438400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919" name="Oval 35"/>
          <p:cNvSpPr>
            <a:spLocks noGrp="true" noChangeShapeType="true"/>
          </p:cNvSpPr>
          <p:nvPr/>
        </p:nvSpPr>
        <p:spPr>
          <a:xfrm>
            <a:off x="5307012" y="1676400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20" name="Line 36"/>
          <p:cNvSpPr>
            <a:spLocks noGrp="true" noChangeShapeType="true"/>
          </p:cNvSpPr>
          <p:nvPr/>
        </p:nvSpPr>
        <p:spPr>
          <a:xfrm>
            <a:off x="5383212" y="1752600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921" name="Oval 37"/>
          <p:cNvSpPr>
            <a:spLocks noGrp="true" noChangeShapeType="true"/>
          </p:cNvSpPr>
          <p:nvPr/>
        </p:nvSpPr>
        <p:spPr>
          <a:xfrm flipV="true">
            <a:off x="5611812" y="3048000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22" name="Line 38"/>
          <p:cNvSpPr>
            <a:spLocks noGrp="true" noChangeShapeType="true"/>
          </p:cNvSpPr>
          <p:nvPr/>
        </p:nvSpPr>
        <p:spPr>
          <a:xfrm flipV="true">
            <a:off x="5688012" y="2589212"/>
            <a:ext cx="1587" cy="536575"/>
          </a:xfrm>
          <a:prstGeom prst="line">
            <a:avLst/>
          </a:prstGeom>
          <a:noFill/>
          <a:ln w="5724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923" name="Oval 39"/>
          <p:cNvSpPr>
            <a:spLocks noGrp="true" noChangeShapeType="true"/>
          </p:cNvSpPr>
          <p:nvPr/>
        </p:nvSpPr>
        <p:spPr>
          <a:xfrm flipV="true">
            <a:off x="5611812" y="2362200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24" name="Line 40"/>
          <p:cNvSpPr>
            <a:spLocks noGrp="true" noChangeShapeType="true"/>
          </p:cNvSpPr>
          <p:nvPr/>
        </p:nvSpPr>
        <p:spPr>
          <a:xfrm flipV="true">
            <a:off x="5688012" y="1903412"/>
            <a:ext cx="1587" cy="536575"/>
          </a:xfrm>
          <a:prstGeom prst="line">
            <a:avLst/>
          </a:prstGeom>
          <a:noFill/>
          <a:ln w="5724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925" name="Rectangle 41"/>
          <p:cNvSpPr>
            <a:spLocks noGrp="true" noChangeShapeType="true"/>
          </p:cNvSpPr>
          <p:nvPr/>
        </p:nvSpPr>
        <p:spPr>
          <a:xfrm>
            <a:off x="1192212" y="2286000"/>
            <a:ext cx="304800" cy="304800"/>
          </a:xfrm>
          <a:prstGeom prst="rect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926" name="Group 42"/>
          <p:cNvGrpSpPr/>
          <p:nvPr/>
        </p:nvGrpSpPr>
        <p:grpSpPr>
          <a:xfrm>
            <a:off x="7364412" y="2209800"/>
            <a:ext cx="1065212" cy="455612"/>
            <a:chOff x="4560" y="1308"/>
            <a:chExt cx="671" cy="287"/>
          </a:xfrm>
        </p:grpSpPr>
        <p:sp>
          <p:nvSpPr>
            <p:cNvPr id="927" name="Rectangle 43"/>
            <p:cNvSpPr>
              <a:spLocks noChangeShapeType="true"/>
            </p:cNvSpPr>
            <p:nvPr/>
          </p:nvSpPr>
          <p:spPr>
            <a:xfrm>
              <a:off x="4560" y="1356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28" name="Rectangle 44"/>
            <p:cNvSpPr>
              <a:spLocks noChangeShapeType="true"/>
            </p:cNvSpPr>
            <p:nvPr/>
          </p:nvSpPr>
          <p:spPr>
            <a:xfrm>
              <a:off x="4752" y="1356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29" name="Rectangle 45"/>
            <p:cNvSpPr>
              <a:spLocks noChangeShapeType="true"/>
            </p:cNvSpPr>
            <p:nvPr/>
          </p:nvSpPr>
          <p:spPr>
            <a:xfrm>
              <a:off x="4944" y="1356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30" name="Rectangle 46"/>
            <p:cNvSpPr>
              <a:spLocks noChangeShapeType="true"/>
            </p:cNvSpPr>
            <p:nvPr/>
          </p:nvSpPr>
          <p:spPr>
            <a:xfrm>
              <a:off x="5040" y="1308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931" name="Oval 47"/>
          <p:cNvSpPr>
            <a:spLocks noGrp="true" noChangeShapeType="true"/>
          </p:cNvSpPr>
          <p:nvPr/>
        </p:nvSpPr>
        <p:spPr>
          <a:xfrm>
            <a:off x="7440612" y="2362200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32" name="Line 48"/>
          <p:cNvSpPr>
            <a:spLocks noGrp="true" noChangeShapeType="true"/>
          </p:cNvSpPr>
          <p:nvPr/>
        </p:nvSpPr>
        <p:spPr>
          <a:xfrm>
            <a:off x="7516812" y="2438400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933" name="Oval 49"/>
          <p:cNvSpPr>
            <a:spLocks noGrp="true" noChangeShapeType="true"/>
          </p:cNvSpPr>
          <p:nvPr/>
        </p:nvSpPr>
        <p:spPr>
          <a:xfrm>
            <a:off x="7745412" y="2362200"/>
            <a:ext cx="152400" cy="152400"/>
          </a:xfrm>
          <a:prstGeom prst="ellipse">
            <a:avLst/>
          </a:prstGeom>
          <a:noFill/>
          <a:ln w="28440">
            <a:solidFill>
              <a:srgbClr val="C00000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34" name="Text Box 50"/>
          <p:cNvSpPr txBox="true">
            <a:spLocks noGrp="true" noChangeShapeType="true"/>
          </p:cNvSpPr>
          <p:nvPr/>
        </p:nvSpPr>
        <p:spPr>
          <a:xfrm>
            <a:off x="3640137" y="1371600"/>
            <a:ext cx="138271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free( )</a:t>
            </a:r>
            <a:endParaRPr/>
          </a:p>
        </p:txBody>
      </p:sp>
      <p:sp>
        <p:nvSpPr>
          <p:cNvPr id="935" name="Oval 51"/>
          <p:cNvSpPr>
            <a:spLocks noGrp="true" noChangeShapeType="true"/>
          </p:cNvSpPr>
          <p:nvPr/>
        </p:nvSpPr>
        <p:spPr>
          <a:xfrm>
            <a:off x="4621212" y="1524000"/>
            <a:ext cx="152400" cy="152400"/>
          </a:xfrm>
          <a:prstGeom prst="ellipse">
            <a:avLst/>
          </a:prstGeom>
          <a:solidFill>
            <a:schemeClr val="dk1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36" name="Line 52"/>
          <p:cNvSpPr>
            <a:spLocks noGrp="true" noChangeShapeType="true"/>
          </p:cNvSpPr>
          <p:nvPr/>
        </p:nvSpPr>
        <p:spPr>
          <a:xfrm flipH="true">
            <a:off x="4162425" y="1600200"/>
            <a:ext cx="536575" cy="685800"/>
          </a:xfrm>
          <a:prstGeom prst="line">
            <a:avLst/>
          </a:prstGeom>
          <a:noFill/>
          <a:ln w="5724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937" name="Oval 86"/>
          <p:cNvSpPr>
            <a:spLocks noGrp="true" noChangeShapeType="true"/>
          </p:cNvSpPr>
          <p:nvPr/>
        </p:nvSpPr>
        <p:spPr>
          <a:xfrm>
            <a:off x="5307012" y="3048000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38" name="Oval 89"/>
          <p:cNvSpPr>
            <a:spLocks noGrp="true" noChangeShapeType="true"/>
          </p:cNvSpPr>
          <p:nvPr/>
        </p:nvSpPr>
        <p:spPr>
          <a:xfrm flipV="true">
            <a:off x="5611812" y="1676400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39" name="Text Box 90"/>
          <p:cNvSpPr txBox="true">
            <a:spLocks noGrp="true" noChangeShapeType="true"/>
          </p:cNvSpPr>
          <p:nvPr/>
        </p:nvSpPr>
        <p:spPr>
          <a:xfrm>
            <a:off x="414337" y="2233612"/>
            <a:ext cx="698500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alibri"/>
                <a:ea typeface="msgothic" charset="1"/>
              </a:rPr>
              <a:t>Root</a:t>
            </a:r>
            <a:endParaRPr/>
          </a:p>
        </p:txBody>
      </p:sp>
      <p:sp>
        <p:nvSpPr>
          <p:cNvPr id="940" name="Text Box 92"/>
          <p:cNvSpPr txBox="true">
            <a:spLocks noGrp="true" noChangeShapeType="true"/>
          </p:cNvSpPr>
          <p:nvPr/>
        </p:nvSpPr>
        <p:spPr>
          <a:xfrm>
            <a:off x="430212" y="1276350"/>
            <a:ext cx="93821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true" i="true" u="none">
                <a:solidFill>
                  <a:srgbClr val="7F7F7F"/>
                </a:solidFill>
                <a:latin typeface="Calibri"/>
                <a:ea typeface="msgothic" charset="1"/>
              </a:rPr>
              <a:t>Before</a:t>
            </a:r>
            <a:endParaRPr/>
          </a:p>
        </p:txBody>
      </p:sp>
      <p:grpSp>
        <p:nvGrpSpPr>
          <p:cNvPr id="941" name=""/>
          <p:cNvGrpSpPr/>
          <p:nvPr/>
        </p:nvGrpSpPr>
        <p:grpSpPr>
          <a:xfrm>
            <a:off x="396875" y="4575175"/>
            <a:ext cx="8151812" cy="2130425"/>
            <a:chOff x="396875" y="4575175"/>
            <a:chExt cx="8151812" cy="2130425"/>
          </a:xfrm>
        </p:grpSpPr>
        <p:sp>
          <p:nvSpPr>
            <p:cNvPr id="942" name="Rectangle 96"/>
            <p:cNvSpPr>
              <a:spLocks noChangeShapeType="true"/>
            </p:cNvSpPr>
            <p:nvPr/>
          </p:nvSpPr>
          <p:spPr>
            <a:xfrm rot="0" flipH="false" flipV="false">
              <a:off x="396875" y="4575175"/>
              <a:ext cx="8151812" cy="2130425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43" name="Rectangle 3"/>
            <p:cNvSpPr>
              <a:spLocks noChangeShapeType="true"/>
            </p:cNvSpPr>
            <p:nvPr/>
          </p:nvSpPr>
          <p:spPr>
            <a:xfrm rot="0" flipH="false" flipV="false">
              <a:off x="5230812" y="62134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44" name="Rectangle 4"/>
            <p:cNvSpPr>
              <a:spLocks noChangeShapeType="true"/>
            </p:cNvSpPr>
            <p:nvPr/>
          </p:nvSpPr>
          <p:spPr>
            <a:xfrm rot="0" flipH="false" flipV="false">
              <a:off x="5535612" y="62134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45" name="Rectangle 5"/>
            <p:cNvSpPr>
              <a:spLocks noChangeShapeType="true"/>
            </p:cNvSpPr>
            <p:nvPr/>
          </p:nvSpPr>
          <p:spPr>
            <a:xfrm rot="0" flipH="false" flipV="false">
              <a:off x="5840412" y="62134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46" name="Rectangle 6"/>
            <p:cNvSpPr>
              <a:spLocks noChangeShapeType="true"/>
            </p:cNvSpPr>
            <p:nvPr/>
          </p:nvSpPr>
          <p:spPr>
            <a:xfrm rot="0" flipH="false" flipV="false">
              <a:off x="5992812" y="6137275"/>
              <a:ext cx="304800" cy="457200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47" name="Line 7"/>
            <p:cNvSpPr>
              <a:spLocks noChangeShapeType="true"/>
            </p:cNvSpPr>
            <p:nvPr/>
          </p:nvSpPr>
          <p:spPr>
            <a:xfrm rot="0" flipH="false" flipV="true">
              <a:off x="5688012" y="5145088"/>
              <a:ext cx="1588" cy="1222375"/>
            </a:xfrm>
            <a:prstGeom prst="line">
              <a:avLst/>
            </a:prstGeom>
            <a:noFill/>
            <a:ln w="57240">
              <a:solidFill>
                <a:srgbClr val="C0000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948" name="Rectangle 53"/>
            <p:cNvSpPr>
              <a:spLocks noChangeShapeType="true"/>
            </p:cNvSpPr>
            <p:nvPr/>
          </p:nvSpPr>
          <p:spPr>
            <a:xfrm rot="0" flipH="false" flipV="false">
              <a:off x="4011612" y="55276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49" name="Rectangle 54"/>
            <p:cNvSpPr>
              <a:spLocks noChangeShapeType="true"/>
            </p:cNvSpPr>
            <p:nvPr/>
          </p:nvSpPr>
          <p:spPr>
            <a:xfrm rot="0" flipH="false" flipV="false">
              <a:off x="4316412" y="55276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50" name="Rectangle 55"/>
            <p:cNvSpPr>
              <a:spLocks noChangeShapeType="true"/>
            </p:cNvSpPr>
            <p:nvPr/>
          </p:nvSpPr>
          <p:spPr>
            <a:xfrm rot="0" flipH="false" flipV="false">
              <a:off x="4621212" y="55276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51" name="Rectangle 56"/>
            <p:cNvSpPr>
              <a:spLocks noChangeShapeType="true"/>
            </p:cNvSpPr>
            <p:nvPr/>
          </p:nvSpPr>
          <p:spPr>
            <a:xfrm rot="0" flipH="false" flipV="false">
              <a:off x="4926012" y="55276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52" name="Rectangle 57"/>
            <p:cNvSpPr>
              <a:spLocks noChangeShapeType="true"/>
            </p:cNvSpPr>
            <p:nvPr/>
          </p:nvSpPr>
          <p:spPr>
            <a:xfrm rot="0" flipH="false" flipV="false">
              <a:off x="5840412" y="55276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53" name="Rectangle 58"/>
            <p:cNvSpPr>
              <a:spLocks noChangeShapeType="true"/>
            </p:cNvSpPr>
            <p:nvPr/>
          </p:nvSpPr>
          <p:spPr>
            <a:xfrm rot="0" flipH="false" flipV="false">
              <a:off x="6145212" y="55276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54" name="Rectangle 59"/>
            <p:cNvSpPr>
              <a:spLocks noChangeShapeType="true"/>
            </p:cNvSpPr>
            <p:nvPr/>
          </p:nvSpPr>
          <p:spPr>
            <a:xfrm rot="0" flipH="false" flipV="false">
              <a:off x="2792412" y="5527675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55" name="Rectangle 60"/>
            <p:cNvSpPr>
              <a:spLocks noChangeShapeType="true"/>
            </p:cNvSpPr>
            <p:nvPr/>
          </p:nvSpPr>
          <p:spPr>
            <a:xfrm rot="0" flipH="false" flipV="false">
              <a:off x="3097212" y="5527675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56" name="Rectangle 61"/>
            <p:cNvSpPr>
              <a:spLocks noChangeShapeType="true"/>
            </p:cNvSpPr>
            <p:nvPr/>
          </p:nvSpPr>
          <p:spPr>
            <a:xfrm rot="0" flipH="false" flipV="false">
              <a:off x="3402012" y="5527675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57" name="Rectangle 62"/>
            <p:cNvSpPr>
              <a:spLocks noChangeShapeType="true"/>
            </p:cNvSpPr>
            <p:nvPr/>
          </p:nvSpPr>
          <p:spPr>
            <a:xfrm rot="0" flipH="false" flipV="false">
              <a:off x="3706812" y="5527675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58" name="Oval 63"/>
            <p:cNvSpPr>
              <a:spLocks noChangeShapeType="true"/>
            </p:cNvSpPr>
            <p:nvPr/>
          </p:nvSpPr>
          <p:spPr>
            <a:xfrm rot="0" flipH="false" flipV="false">
              <a:off x="4087812" y="5603875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59" name="Rectangle 66"/>
            <p:cNvSpPr>
              <a:spLocks noChangeShapeType="true"/>
            </p:cNvSpPr>
            <p:nvPr/>
          </p:nvSpPr>
          <p:spPr>
            <a:xfrm rot="0" flipH="false" flipV="false">
              <a:off x="5230812" y="48418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60" name="Rectangle 67"/>
            <p:cNvSpPr>
              <a:spLocks noChangeShapeType="true"/>
            </p:cNvSpPr>
            <p:nvPr/>
          </p:nvSpPr>
          <p:spPr>
            <a:xfrm rot="0" flipH="false" flipV="false">
              <a:off x="5535612" y="48418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61" name="Rectangle 68"/>
            <p:cNvSpPr>
              <a:spLocks noChangeShapeType="true"/>
            </p:cNvSpPr>
            <p:nvPr/>
          </p:nvSpPr>
          <p:spPr>
            <a:xfrm rot="0" flipH="false" flipV="false">
              <a:off x="5840412" y="48418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62" name="Rectangle 69"/>
            <p:cNvSpPr>
              <a:spLocks noChangeShapeType="true"/>
            </p:cNvSpPr>
            <p:nvPr/>
          </p:nvSpPr>
          <p:spPr>
            <a:xfrm rot="0" flipH="false" flipV="false">
              <a:off x="5992812" y="4765675"/>
              <a:ext cx="304800" cy="457200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63" name="Oval 70"/>
            <p:cNvSpPr>
              <a:spLocks noChangeShapeType="true"/>
            </p:cNvSpPr>
            <p:nvPr/>
          </p:nvSpPr>
          <p:spPr>
            <a:xfrm rot="0" flipH="false" flipV="false">
              <a:off x="5307012" y="4918075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64" name="Line 71"/>
            <p:cNvSpPr>
              <a:spLocks noChangeShapeType="true"/>
            </p:cNvSpPr>
            <p:nvPr/>
          </p:nvSpPr>
          <p:spPr>
            <a:xfrm rot="0" flipH="false" flipV="false">
              <a:off x="5383212" y="4994275"/>
              <a:ext cx="1588" cy="1219200"/>
            </a:xfrm>
            <a:prstGeom prst="line">
              <a:avLst/>
            </a:prstGeom>
            <a:noFill/>
            <a:ln w="57240">
              <a:solidFill>
                <a:srgbClr val="00B05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965" name="Oval 72"/>
            <p:cNvSpPr>
              <a:spLocks noChangeShapeType="true"/>
            </p:cNvSpPr>
            <p:nvPr/>
          </p:nvSpPr>
          <p:spPr>
            <a:xfrm rot="0" flipH="false" flipV="true">
              <a:off x="5611812" y="6288088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66" name="Rectangle 73"/>
            <p:cNvSpPr>
              <a:spLocks noChangeShapeType="true"/>
            </p:cNvSpPr>
            <p:nvPr/>
          </p:nvSpPr>
          <p:spPr>
            <a:xfrm rot="0" flipH="false" flipV="false">
              <a:off x="1192212" y="5527675"/>
              <a:ext cx="304800" cy="304800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67" name="Rectangle 75"/>
            <p:cNvSpPr>
              <a:spLocks noChangeShapeType="true"/>
            </p:cNvSpPr>
            <p:nvPr/>
          </p:nvSpPr>
          <p:spPr>
            <a:xfrm rot="0" flipH="false" flipV="false">
              <a:off x="7364412" y="55276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68" name="Rectangle 76"/>
            <p:cNvSpPr>
              <a:spLocks noChangeShapeType="true"/>
            </p:cNvSpPr>
            <p:nvPr/>
          </p:nvSpPr>
          <p:spPr>
            <a:xfrm rot="0" flipH="false" flipV="false">
              <a:off x="7669212" y="55276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69" name="Rectangle 77"/>
            <p:cNvSpPr>
              <a:spLocks noChangeShapeType="true"/>
            </p:cNvSpPr>
            <p:nvPr/>
          </p:nvSpPr>
          <p:spPr>
            <a:xfrm rot="0" flipH="false" flipV="false">
              <a:off x="7974012" y="55276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70" name="Rectangle 78"/>
            <p:cNvSpPr>
              <a:spLocks noChangeShapeType="true"/>
            </p:cNvSpPr>
            <p:nvPr/>
          </p:nvSpPr>
          <p:spPr>
            <a:xfrm rot="0" flipH="false" flipV="false">
              <a:off x="8126412" y="5451475"/>
              <a:ext cx="304800" cy="457200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71" name="Oval 79"/>
            <p:cNvSpPr>
              <a:spLocks noChangeShapeType="true"/>
            </p:cNvSpPr>
            <p:nvPr/>
          </p:nvSpPr>
          <p:spPr>
            <a:xfrm rot="0" flipH="false" flipV="false">
              <a:off x="7440612" y="5603875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72" name="Line 80"/>
            <p:cNvSpPr>
              <a:spLocks noChangeShapeType="true"/>
            </p:cNvSpPr>
            <p:nvPr/>
          </p:nvSpPr>
          <p:spPr>
            <a:xfrm rot="0" flipH="false" flipV="false">
              <a:off x="7516812" y="5680075"/>
              <a:ext cx="1588" cy="533400"/>
            </a:xfrm>
            <a:prstGeom prst="line">
              <a:avLst/>
            </a:prstGeom>
            <a:noFill/>
            <a:ln w="57240">
              <a:solidFill>
                <a:srgbClr val="00B05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973" name="Oval 81"/>
            <p:cNvSpPr>
              <a:spLocks noChangeShapeType="true"/>
            </p:cNvSpPr>
            <p:nvPr/>
          </p:nvSpPr>
          <p:spPr>
            <a:xfrm rot="0" flipH="false" flipV="false">
              <a:off x="7745412" y="5603875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74" name="Oval 83"/>
            <p:cNvSpPr>
              <a:spLocks noChangeShapeType="true"/>
            </p:cNvSpPr>
            <p:nvPr/>
          </p:nvSpPr>
          <p:spPr>
            <a:xfrm rot="0" flipH="false" flipV="false">
              <a:off x="4392612" y="5603875"/>
              <a:ext cx="152400" cy="152400"/>
            </a:xfrm>
            <a:prstGeom prst="ellipse">
              <a:avLst/>
            </a:prstGeom>
            <a:noFill/>
            <a:ln w="28440">
              <a:solidFill>
                <a:srgbClr val="C00000"/>
              </a:solidFill>
              <a:miter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75" name="Freeform 84"/>
            <p:cNvSpPr>
              <a:spLocks noChangeShapeType="true"/>
            </p:cNvSpPr>
            <p:nvPr/>
          </p:nvSpPr>
          <p:spPr>
            <a:xfrm rot="0" flipH="false" flipV="false">
              <a:off x="4151312" y="5326063"/>
              <a:ext cx="3213100" cy="354012"/>
            </a:xfrm>
            <a:custGeom>
              <a:avLst/>
              <a:gdLst>
                <a:gd name="gd0" fmla="val 65536"/>
                <a:gd name="gd1" fmla="val 0"/>
                <a:gd name="gd2" fmla="val 223"/>
                <a:gd name="gd3" fmla="val 288"/>
                <a:gd name="gd4" fmla="val 31"/>
                <a:gd name="gd5" fmla="val 1349"/>
                <a:gd name="gd6" fmla="val 36"/>
                <a:gd name="gd7" fmla="val 2024"/>
                <a:gd name="gd8" fmla="val 223"/>
                <a:gd name="gd9" fmla="*/ w 0 2024"/>
                <a:gd name="gd10" fmla="*/ h 0 223"/>
                <a:gd name="gd11" fmla="*/ w 21600 2024"/>
                <a:gd name="gd12" fmla="*/ h 21600 223"/>
              </a:gdLst>
              <a:ahLst/>
              <a:cxnLst/>
              <a:rect l="gd9" t="gd10" r="gd11" b="gd12"/>
              <a:pathLst>
                <a:path w="2024" h="223">
                  <a:moveTo>
                    <a:pt x="gd1" y="gd2"/>
                  </a:moveTo>
                  <a:cubicBezTo>
                    <a:pt x="48" y="191"/>
                    <a:pt x="63" y="62"/>
                    <a:pt x="288" y="31"/>
                  </a:cubicBezTo>
                  <a:cubicBezTo>
                    <a:pt x="513" y="0"/>
                    <a:pt x="1060" y="4"/>
                    <a:pt x="1349" y="36"/>
                  </a:cubicBezTo>
                  <a:cubicBezTo>
                    <a:pt x="1638" y="68"/>
                    <a:pt x="1884" y="184"/>
                    <a:pt x="2024" y="223"/>
                  </a:cubicBezTo>
                </a:path>
                <a:path w="2024" h="223"/>
              </a:pathLst>
            </a:custGeom>
            <a:noFill/>
            <a:ln w="57240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76" name="Freeform 85"/>
            <p:cNvSpPr>
              <a:spLocks noChangeShapeType="true"/>
            </p:cNvSpPr>
            <p:nvPr/>
          </p:nvSpPr>
          <p:spPr>
            <a:xfrm rot="0" flipH="false" flipV="false">
              <a:off x="6450012" y="5656263"/>
              <a:ext cx="1371600" cy="365125"/>
            </a:xfrm>
            <a:custGeom>
              <a:avLst/>
              <a:gdLst>
                <a:gd name="gd0" fmla="val 65536"/>
                <a:gd name="gd1" fmla="val 864"/>
                <a:gd name="gd2" fmla="val 15"/>
                <a:gd name="gd3" fmla="val 745"/>
                <a:gd name="gd4" fmla="val 227"/>
                <a:gd name="gd5" fmla="val 210"/>
                <a:gd name="gd6" fmla="val 35"/>
                <a:gd name="gd7" fmla="val 0"/>
                <a:gd name="gd8" fmla="val 15"/>
                <a:gd name="gd9" fmla="*/ w 0 864"/>
                <a:gd name="gd10" fmla="*/ h 0 230"/>
                <a:gd name="gd11" fmla="*/ w 21600 864"/>
                <a:gd name="gd12" fmla="*/ h 21600 230"/>
              </a:gdLst>
              <a:ahLst/>
              <a:cxnLst/>
              <a:rect l="gd9" t="gd10" r="gd11" b="gd12"/>
              <a:pathLst>
                <a:path w="864" h="230">
                  <a:moveTo>
                    <a:pt x="gd1" y="gd2"/>
                  </a:moveTo>
                  <a:cubicBezTo>
                    <a:pt x="844" y="50"/>
                    <a:pt x="854" y="224"/>
                    <a:pt x="745" y="227"/>
                  </a:cubicBezTo>
                  <a:cubicBezTo>
                    <a:pt x="636" y="230"/>
                    <a:pt x="334" y="70"/>
                    <a:pt x="210" y="35"/>
                  </a:cubicBezTo>
                  <a:cubicBezTo>
                    <a:pt x="86" y="0"/>
                    <a:pt x="44" y="19"/>
                    <a:pt x="0" y="15"/>
                  </a:cubicBezTo>
                </a:path>
                <a:path w="864" h="230"/>
              </a:pathLst>
            </a:custGeom>
            <a:noFill/>
            <a:ln w="5724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77" name="Oval 87"/>
            <p:cNvSpPr>
              <a:spLocks noChangeShapeType="true"/>
            </p:cNvSpPr>
            <p:nvPr/>
          </p:nvSpPr>
          <p:spPr>
            <a:xfrm rot="0" flipH="false" flipV="false">
              <a:off x="5307012" y="6289675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78" name="Oval 88"/>
            <p:cNvSpPr>
              <a:spLocks noChangeShapeType="true"/>
            </p:cNvSpPr>
            <p:nvPr/>
          </p:nvSpPr>
          <p:spPr>
            <a:xfrm rot="0" flipH="false" flipV="true">
              <a:off x="5611812" y="4916488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79" name="Text Box 91"/>
            <p:cNvSpPr txBox="true">
              <a:spLocks noChangeShapeType="true"/>
            </p:cNvSpPr>
            <p:nvPr/>
          </p:nvSpPr>
          <p:spPr>
            <a:xfrm rot="0" flipH="false" flipV="false">
              <a:off x="430212" y="5476875"/>
              <a:ext cx="697692" cy="4269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0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000" b="true" i="false" u="none">
                  <a:latin typeface="Calibri"/>
                  <a:ea typeface="msgothic" charset="1"/>
                </a:rPr>
                <a:t>Root</a:t>
              </a:r>
              <a:endParaRPr/>
            </a:p>
          </p:txBody>
        </p:sp>
        <p:sp>
          <p:nvSpPr>
            <p:cNvPr id="980" name="Text Box 93"/>
            <p:cNvSpPr txBox="true">
              <a:spLocks noChangeShapeType="true"/>
            </p:cNvSpPr>
            <p:nvPr/>
          </p:nvSpPr>
          <p:spPr>
            <a:xfrm rot="0" flipH="false" flipV="false">
              <a:off x="447675" y="4583113"/>
              <a:ext cx="744538" cy="4270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0" indent="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457200" indent="4572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2pPr>
              <a:lvl3pPr marL="914400" indent="9144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3pPr>
              <a:lvl4pPr marL="1371600" indent="13716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4pPr>
              <a:lvl5pPr marL="1828800" indent="18288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lvl="0" algn="ctr">
                <a:lnSpc>
                  <a:spcPct val="90000"/>
                </a:lnSpc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b="true" i="true" u="none">
                  <a:solidFill>
                    <a:srgbClr val="7F7F7F"/>
                  </a:solidFill>
                  <a:latin typeface="Calibri"/>
                  <a:ea typeface="msgothic" charset="1"/>
                </a:rPr>
                <a:t>After</a:t>
              </a:r>
              <a:endParaRPr/>
            </a:p>
          </p:txBody>
        </p:sp>
        <p:sp>
          <p:nvSpPr>
            <p:cNvPr id="981" name="Freeform 94"/>
            <p:cNvSpPr>
              <a:spLocks noChangeShapeType="true"/>
            </p:cNvSpPr>
            <p:nvPr/>
          </p:nvSpPr>
          <p:spPr>
            <a:xfrm rot="0" flipH="false" flipV="false">
              <a:off x="1481137" y="5235575"/>
              <a:ext cx="2662238" cy="436563"/>
            </a:xfrm>
            <a:custGeom>
              <a:avLst/>
              <a:gdLst>
                <a:gd name="gd0" fmla="val 65536"/>
                <a:gd name="gd1" fmla="val 0"/>
                <a:gd name="gd2" fmla="val 275"/>
                <a:gd name="gd3" fmla="val 515"/>
                <a:gd name="gd4" fmla="val 43"/>
                <a:gd name="gd5" fmla="val 1389"/>
                <a:gd name="gd6" fmla="val 22"/>
                <a:gd name="gd7" fmla="val 1677"/>
                <a:gd name="gd8" fmla="val 174"/>
                <a:gd name="gd9" fmla="*/ w 0 1677"/>
                <a:gd name="gd10" fmla="*/ h 0 275"/>
                <a:gd name="gd11" fmla="*/ w 21600 1677"/>
                <a:gd name="gd12" fmla="*/ h 21600 275"/>
              </a:gdLst>
              <a:ahLst/>
              <a:cxnLst/>
              <a:rect l="gd9" t="gd10" r="gd11" b="gd12"/>
              <a:pathLst>
                <a:path w="1677" h="275">
                  <a:moveTo>
                    <a:pt x="gd1" y="gd2"/>
                  </a:moveTo>
                  <a:cubicBezTo>
                    <a:pt x="86" y="236"/>
                    <a:pt x="284" y="85"/>
                    <a:pt x="515" y="43"/>
                  </a:cubicBezTo>
                  <a:cubicBezTo>
                    <a:pt x="746" y="1"/>
                    <a:pt x="1195" y="0"/>
                    <a:pt x="1389" y="22"/>
                  </a:cubicBezTo>
                  <a:cubicBezTo>
                    <a:pt x="1583" y="44"/>
                    <a:pt x="1617" y="142"/>
                    <a:pt x="1677" y="174"/>
                  </a:cubicBezTo>
                </a:path>
                <a:path w="1677" h="275"/>
              </a:pathLst>
            </a:custGeom>
            <a:noFill/>
            <a:ln w="57240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82" name="Rectangle 82"/>
            <p:cNvSpPr>
              <a:spLocks noChangeShapeType="true"/>
            </p:cNvSpPr>
            <p:nvPr/>
          </p:nvSpPr>
          <p:spPr>
            <a:xfrm rot="0" flipH="false" flipV="false">
              <a:off x="5230812" y="55276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983" name="Rectangle 64"/>
            <p:cNvSpPr>
              <a:spLocks noChangeShapeType="true"/>
            </p:cNvSpPr>
            <p:nvPr/>
          </p:nvSpPr>
          <p:spPr>
            <a:xfrm rot="0" flipH="false" flipV="false">
              <a:off x="5535612" y="5527675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p="http://schemas.openxmlformats.org/presentationml/2006/main">
  <p:cSld>
    <p:spTree>
      <p:nvGrpSpPr>
        <p:cNvPr id="9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Rectangle 95"/>
          <p:cNvSpPr>
            <a:spLocks noGrp="true" noChangeShapeType="true"/>
          </p:cNvSpPr>
          <p:nvPr/>
        </p:nvSpPr>
        <p:spPr>
          <a:xfrm>
            <a:off x="396875" y="1295400"/>
            <a:ext cx="8151812" cy="2130425"/>
          </a:xfrm>
          <a:prstGeom prst="rect">
            <a:avLst/>
          </a:prstGeom>
          <a:solidFill>
            <a:srgbClr val="E6E6E6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86" name="Rectangle 1"/>
          <p:cNvSpPr>
            <a:spLocks noGrp="true" noChangeShapeType="true"/>
          </p:cNvSpPr>
          <p:nvPr/>
        </p:nvSpPr>
        <p:spPr>
          <a:xfrm>
            <a:off x="4011612" y="2206625"/>
            <a:ext cx="1219200" cy="457200"/>
          </a:xfrm>
          <a:prstGeom prst="rect">
            <a:avLst/>
          </a:prstGeom>
          <a:solidFill>
            <a:srgbClr val="F6F5BD"/>
          </a:solidFill>
          <a:ln w="9524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87" name="Freeform 14"/>
          <p:cNvSpPr>
            <a:spLocks noGrp="true" noChangeShapeType="true"/>
          </p:cNvSpPr>
          <p:nvPr/>
        </p:nvSpPr>
        <p:spPr>
          <a:xfrm>
            <a:off x="1489075" y="2046287"/>
            <a:ext cx="5862637" cy="388937"/>
          </a:xfrm>
          <a:custGeom>
            <a:avLst/>
            <a:gdLst>
              <a:gd name="gd0" fmla="val 65536"/>
              <a:gd name="gd1" fmla="val 0"/>
              <a:gd name="gd2" fmla="val 245"/>
              <a:gd name="gd3" fmla="val 677"/>
              <a:gd name="gd4" fmla="val 33"/>
              <a:gd name="gd5" fmla="val 3057"/>
              <a:gd name="gd6" fmla="val 48"/>
              <a:gd name="gd7" fmla="val 3693"/>
              <a:gd name="gd8" fmla="val 245"/>
              <a:gd name="gd9" fmla="*/ w 0 3693"/>
              <a:gd name="gd10" fmla="*/ h 0 245"/>
              <a:gd name="gd11" fmla="*/ w 21600 3693"/>
              <a:gd name="gd12" fmla="*/ h 21600 245"/>
            </a:gdLst>
            <a:ahLst/>
            <a:cxnLst/>
            <a:rect l="gd9" t="gd10" r="gd11" b="gd12"/>
            <a:pathLst>
              <a:path w="3693" h="245">
                <a:moveTo>
                  <a:pt x="gd1" y="gd2"/>
                </a:moveTo>
                <a:cubicBezTo>
                  <a:pt x="113" y="210"/>
                  <a:pt x="168" y="66"/>
                  <a:pt x="677" y="33"/>
                </a:cubicBezTo>
                <a:cubicBezTo>
                  <a:pt x="1186" y="0"/>
                  <a:pt x="2554" y="13"/>
                  <a:pt x="3057" y="48"/>
                </a:cubicBezTo>
                <a:cubicBezTo>
                  <a:pt x="3560" y="83"/>
                  <a:pt x="3560" y="204"/>
                  <a:pt x="3693" y="245"/>
                </a:cubicBezTo>
              </a:path>
              <a:path w="3693" h="245"/>
            </a:pathLst>
          </a:custGeom>
          <a:noFill/>
          <a:ln w="5724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88" name="Rectangle 15"/>
          <p:cNvSpPr>
            <a:spLocks noGrp="true" noChangeShapeType="true"/>
          </p:cNvSpPr>
          <p:nvPr>
            <p:ph type="title"/>
          </p:nvPr>
        </p:nvSpPr>
        <p:spPr>
          <a:xfrm>
            <a:off x="274637" y="360362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Freeing With a LIFO Policy (Case 3)</a:t>
            </a:r>
            <a:endParaRPr/>
          </a:p>
        </p:txBody>
      </p:sp>
      <p:sp>
        <p:nvSpPr>
          <p:cNvPr id="989" name="Rectangle 16"/>
          <p:cNvSpPr>
            <a:spLocks noGrp="true" noChangeShapeType="true"/>
          </p:cNvSpPr>
          <p:nvPr>
            <p:ph type="body"/>
          </p:nvPr>
        </p:nvSpPr>
        <p:spPr>
          <a:xfrm>
            <a:off x="288925" y="3657600"/>
            <a:ext cx="8307387" cy="7842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400"/>
              <a:t>向后合并，同样的处理方式</a:t>
            </a:r>
            <a:endParaRPr/>
          </a:p>
        </p:txBody>
      </p:sp>
      <p:sp>
        <p:nvSpPr>
          <p:cNvPr id="990" name="Rectangle 17"/>
          <p:cNvSpPr>
            <a:spLocks noGrp="true" noChangeShapeType="true"/>
          </p:cNvSpPr>
          <p:nvPr/>
        </p:nvSpPr>
        <p:spPr>
          <a:xfrm>
            <a:off x="4011612" y="2282825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91" name="Rectangle 18"/>
          <p:cNvSpPr>
            <a:spLocks noGrp="true" noChangeShapeType="true"/>
          </p:cNvSpPr>
          <p:nvPr/>
        </p:nvSpPr>
        <p:spPr>
          <a:xfrm>
            <a:off x="4316412" y="2282825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92" name="Rectangle 19"/>
          <p:cNvSpPr>
            <a:spLocks noGrp="true" noChangeShapeType="true"/>
          </p:cNvSpPr>
          <p:nvPr/>
        </p:nvSpPr>
        <p:spPr>
          <a:xfrm>
            <a:off x="4621212" y="2282825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93" name="Rectangle 20"/>
          <p:cNvSpPr>
            <a:spLocks noGrp="true" noChangeShapeType="true"/>
          </p:cNvSpPr>
          <p:nvPr/>
        </p:nvSpPr>
        <p:spPr>
          <a:xfrm>
            <a:off x="4926012" y="2282825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94" name="Rectangle 21"/>
          <p:cNvSpPr>
            <a:spLocks noGrp="true" noChangeShapeType="true"/>
          </p:cNvSpPr>
          <p:nvPr/>
        </p:nvSpPr>
        <p:spPr>
          <a:xfrm>
            <a:off x="5840412" y="2282825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95" name="Rectangle 22"/>
          <p:cNvSpPr>
            <a:spLocks noGrp="true" noChangeShapeType="true"/>
          </p:cNvSpPr>
          <p:nvPr/>
        </p:nvSpPr>
        <p:spPr>
          <a:xfrm>
            <a:off x="6145212" y="2282825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96" name="Rectangle 23"/>
          <p:cNvSpPr>
            <a:spLocks noGrp="true" noChangeShapeType="true"/>
          </p:cNvSpPr>
          <p:nvPr/>
        </p:nvSpPr>
        <p:spPr>
          <a:xfrm>
            <a:off x="2792412" y="2282825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97" name="Rectangle 24"/>
          <p:cNvSpPr>
            <a:spLocks noGrp="true" noChangeShapeType="true"/>
          </p:cNvSpPr>
          <p:nvPr/>
        </p:nvSpPr>
        <p:spPr>
          <a:xfrm>
            <a:off x="3097212" y="2282825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98" name="Rectangle 25"/>
          <p:cNvSpPr>
            <a:spLocks noGrp="true" noChangeShapeType="true"/>
          </p:cNvSpPr>
          <p:nvPr/>
        </p:nvSpPr>
        <p:spPr>
          <a:xfrm>
            <a:off x="3402012" y="2282825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999" name="Rectangle 26"/>
          <p:cNvSpPr>
            <a:spLocks noGrp="true" noChangeShapeType="true"/>
          </p:cNvSpPr>
          <p:nvPr/>
        </p:nvSpPr>
        <p:spPr>
          <a:xfrm>
            <a:off x="3706812" y="2282825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1000" name="Group 27"/>
          <p:cNvGrpSpPr/>
          <p:nvPr/>
        </p:nvGrpSpPr>
        <p:grpSpPr>
          <a:xfrm>
            <a:off x="2792412" y="1520825"/>
            <a:ext cx="1065212" cy="455612"/>
            <a:chOff x="1680" y="831"/>
            <a:chExt cx="671" cy="287"/>
          </a:xfrm>
        </p:grpSpPr>
        <p:sp>
          <p:nvSpPr>
            <p:cNvPr id="1001" name="Rectangle 28"/>
            <p:cNvSpPr>
              <a:spLocks noChangeShapeType="true"/>
            </p:cNvSpPr>
            <p:nvPr/>
          </p:nvSpPr>
          <p:spPr>
            <a:xfrm>
              <a:off x="1680" y="879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02" name="Rectangle 29"/>
            <p:cNvSpPr>
              <a:spLocks noChangeShapeType="true"/>
            </p:cNvSpPr>
            <p:nvPr/>
          </p:nvSpPr>
          <p:spPr>
            <a:xfrm>
              <a:off x="1872" y="879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03" name="Rectangle 30"/>
            <p:cNvSpPr>
              <a:spLocks noChangeShapeType="true"/>
            </p:cNvSpPr>
            <p:nvPr/>
          </p:nvSpPr>
          <p:spPr>
            <a:xfrm>
              <a:off x="2064" y="879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04" name="Rectangle 31"/>
            <p:cNvSpPr>
              <a:spLocks noChangeShapeType="true"/>
            </p:cNvSpPr>
            <p:nvPr/>
          </p:nvSpPr>
          <p:spPr>
            <a:xfrm>
              <a:off x="2160" y="831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grpSp>
        <p:nvGrpSpPr>
          <p:cNvPr id="1005" name="Group 32"/>
          <p:cNvGrpSpPr/>
          <p:nvPr/>
        </p:nvGrpSpPr>
        <p:grpSpPr>
          <a:xfrm>
            <a:off x="2792412" y="2892425"/>
            <a:ext cx="1065212" cy="455612"/>
            <a:chOff x="1680" y="1695"/>
            <a:chExt cx="671" cy="287"/>
          </a:xfrm>
        </p:grpSpPr>
        <p:sp>
          <p:nvSpPr>
            <p:cNvPr id="1006" name="Rectangle 33"/>
            <p:cNvSpPr>
              <a:spLocks noChangeShapeType="true"/>
            </p:cNvSpPr>
            <p:nvPr/>
          </p:nvSpPr>
          <p:spPr>
            <a:xfrm>
              <a:off x="1680" y="1743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07" name="Rectangle 34"/>
            <p:cNvSpPr>
              <a:spLocks noChangeShapeType="true"/>
            </p:cNvSpPr>
            <p:nvPr/>
          </p:nvSpPr>
          <p:spPr>
            <a:xfrm>
              <a:off x="1872" y="1743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08" name="Rectangle 35"/>
            <p:cNvSpPr>
              <a:spLocks noChangeShapeType="true"/>
            </p:cNvSpPr>
            <p:nvPr/>
          </p:nvSpPr>
          <p:spPr>
            <a:xfrm>
              <a:off x="2064" y="1743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09" name="Rectangle 36"/>
            <p:cNvSpPr>
              <a:spLocks noChangeShapeType="true"/>
            </p:cNvSpPr>
            <p:nvPr/>
          </p:nvSpPr>
          <p:spPr>
            <a:xfrm>
              <a:off x="2160" y="1695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010" name="Oval 37"/>
          <p:cNvSpPr>
            <a:spLocks noGrp="true" noChangeShapeType="true"/>
          </p:cNvSpPr>
          <p:nvPr/>
        </p:nvSpPr>
        <p:spPr>
          <a:xfrm>
            <a:off x="2868612" y="2359025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11" name="Line 38"/>
          <p:cNvSpPr>
            <a:spLocks noGrp="true" noChangeShapeType="true"/>
          </p:cNvSpPr>
          <p:nvPr/>
        </p:nvSpPr>
        <p:spPr>
          <a:xfrm>
            <a:off x="2944812" y="2435225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012" name="Oval 39"/>
          <p:cNvSpPr>
            <a:spLocks noGrp="true" noChangeShapeType="true"/>
          </p:cNvSpPr>
          <p:nvPr/>
        </p:nvSpPr>
        <p:spPr>
          <a:xfrm>
            <a:off x="2868612" y="1673225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13" name="Line 40"/>
          <p:cNvSpPr>
            <a:spLocks noGrp="true" noChangeShapeType="true"/>
          </p:cNvSpPr>
          <p:nvPr/>
        </p:nvSpPr>
        <p:spPr>
          <a:xfrm>
            <a:off x="2944812" y="1749425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014" name="Oval 41"/>
          <p:cNvSpPr>
            <a:spLocks noGrp="true" noChangeShapeType="true"/>
          </p:cNvSpPr>
          <p:nvPr/>
        </p:nvSpPr>
        <p:spPr>
          <a:xfrm flipV="true">
            <a:off x="3173412" y="3043237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15" name="Line 42"/>
          <p:cNvSpPr>
            <a:spLocks noGrp="true" noChangeShapeType="true"/>
          </p:cNvSpPr>
          <p:nvPr/>
        </p:nvSpPr>
        <p:spPr>
          <a:xfrm flipV="true">
            <a:off x="3249612" y="2584450"/>
            <a:ext cx="1587" cy="536575"/>
          </a:xfrm>
          <a:prstGeom prst="line">
            <a:avLst/>
          </a:prstGeom>
          <a:noFill/>
          <a:ln w="5724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016" name="Oval 43"/>
          <p:cNvSpPr>
            <a:spLocks noGrp="true" noChangeShapeType="true"/>
          </p:cNvSpPr>
          <p:nvPr/>
        </p:nvSpPr>
        <p:spPr>
          <a:xfrm flipV="true">
            <a:off x="3173412" y="2357437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17" name="Line 44"/>
          <p:cNvSpPr>
            <a:spLocks noGrp="true" noChangeShapeType="true"/>
          </p:cNvSpPr>
          <p:nvPr/>
        </p:nvSpPr>
        <p:spPr>
          <a:xfrm flipV="true">
            <a:off x="3249612" y="1898650"/>
            <a:ext cx="1587" cy="536575"/>
          </a:xfrm>
          <a:prstGeom prst="line">
            <a:avLst/>
          </a:prstGeom>
          <a:noFill/>
          <a:ln w="5724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018" name="Rectangle 45"/>
          <p:cNvSpPr>
            <a:spLocks noGrp="true" noChangeShapeType="true"/>
          </p:cNvSpPr>
          <p:nvPr/>
        </p:nvSpPr>
        <p:spPr>
          <a:xfrm>
            <a:off x="5230812" y="2282825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19" name="Rectangle 46"/>
          <p:cNvSpPr>
            <a:spLocks noGrp="true" noChangeShapeType="true"/>
          </p:cNvSpPr>
          <p:nvPr/>
        </p:nvSpPr>
        <p:spPr>
          <a:xfrm>
            <a:off x="5535612" y="2282825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20" name="Rectangle 47"/>
          <p:cNvSpPr>
            <a:spLocks noGrp="true" noChangeShapeType="true"/>
          </p:cNvSpPr>
          <p:nvPr/>
        </p:nvSpPr>
        <p:spPr>
          <a:xfrm>
            <a:off x="1192212" y="2282825"/>
            <a:ext cx="304800" cy="304800"/>
          </a:xfrm>
          <a:prstGeom prst="rect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1021" name="Group 48"/>
          <p:cNvGrpSpPr/>
          <p:nvPr/>
        </p:nvGrpSpPr>
        <p:grpSpPr>
          <a:xfrm>
            <a:off x="7364412" y="2206625"/>
            <a:ext cx="1065212" cy="455612"/>
            <a:chOff x="4560" y="1263"/>
            <a:chExt cx="671" cy="287"/>
          </a:xfrm>
        </p:grpSpPr>
        <p:sp>
          <p:nvSpPr>
            <p:cNvPr id="1022" name="Rectangle 49"/>
            <p:cNvSpPr>
              <a:spLocks noChangeShapeType="true"/>
            </p:cNvSpPr>
            <p:nvPr/>
          </p:nvSpPr>
          <p:spPr>
            <a:xfrm>
              <a:off x="4560" y="1311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23" name="Rectangle 50"/>
            <p:cNvSpPr>
              <a:spLocks noChangeShapeType="true"/>
            </p:cNvSpPr>
            <p:nvPr/>
          </p:nvSpPr>
          <p:spPr>
            <a:xfrm>
              <a:off x="4752" y="1311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24" name="Rectangle 51"/>
            <p:cNvSpPr>
              <a:spLocks noChangeShapeType="true"/>
            </p:cNvSpPr>
            <p:nvPr/>
          </p:nvSpPr>
          <p:spPr>
            <a:xfrm>
              <a:off x="4944" y="1311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25" name="Rectangle 52"/>
            <p:cNvSpPr>
              <a:spLocks noChangeShapeType="true"/>
            </p:cNvSpPr>
            <p:nvPr/>
          </p:nvSpPr>
          <p:spPr>
            <a:xfrm>
              <a:off x="5040" y="1263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026" name="Oval 53"/>
          <p:cNvSpPr>
            <a:spLocks noGrp="true" noChangeShapeType="true"/>
          </p:cNvSpPr>
          <p:nvPr/>
        </p:nvSpPr>
        <p:spPr>
          <a:xfrm>
            <a:off x="7440612" y="2359025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27" name="Line 54"/>
          <p:cNvSpPr>
            <a:spLocks noGrp="true" noChangeShapeType="true"/>
          </p:cNvSpPr>
          <p:nvPr/>
        </p:nvSpPr>
        <p:spPr>
          <a:xfrm>
            <a:off x="7516812" y="2435225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028" name="Oval 55"/>
          <p:cNvSpPr>
            <a:spLocks noGrp="true" noChangeShapeType="true"/>
          </p:cNvSpPr>
          <p:nvPr/>
        </p:nvSpPr>
        <p:spPr>
          <a:xfrm>
            <a:off x="7745412" y="2359025"/>
            <a:ext cx="152400" cy="152400"/>
          </a:xfrm>
          <a:prstGeom prst="ellipse">
            <a:avLst/>
          </a:prstGeom>
          <a:noFill/>
          <a:ln w="28440">
            <a:solidFill>
              <a:srgbClr val="C00000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29" name="Text Box 56"/>
          <p:cNvSpPr txBox="true">
            <a:spLocks noGrp="true" noChangeShapeType="true"/>
          </p:cNvSpPr>
          <p:nvPr/>
        </p:nvSpPr>
        <p:spPr>
          <a:xfrm>
            <a:off x="3640137" y="1368425"/>
            <a:ext cx="138271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free( )</a:t>
            </a:r>
            <a:endParaRPr/>
          </a:p>
        </p:txBody>
      </p:sp>
      <p:sp>
        <p:nvSpPr>
          <p:cNvPr id="1030" name="Oval 57"/>
          <p:cNvSpPr>
            <a:spLocks noGrp="true" noChangeShapeType="true"/>
          </p:cNvSpPr>
          <p:nvPr/>
        </p:nvSpPr>
        <p:spPr>
          <a:xfrm>
            <a:off x="4621212" y="1520825"/>
            <a:ext cx="152400" cy="152400"/>
          </a:xfrm>
          <a:prstGeom prst="ellipse">
            <a:avLst/>
          </a:prstGeom>
          <a:solidFill>
            <a:schemeClr val="dk1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31" name="Line 58"/>
          <p:cNvSpPr>
            <a:spLocks noGrp="true" noChangeShapeType="true"/>
          </p:cNvSpPr>
          <p:nvPr/>
        </p:nvSpPr>
        <p:spPr>
          <a:xfrm flipH="true">
            <a:off x="4162425" y="1597025"/>
            <a:ext cx="536575" cy="685800"/>
          </a:xfrm>
          <a:prstGeom prst="line">
            <a:avLst/>
          </a:prstGeom>
          <a:noFill/>
          <a:ln w="5724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032" name="Oval 87"/>
          <p:cNvSpPr>
            <a:spLocks noGrp="true" noChangeShapeType="true"/>
          </p:cNvSpPr>
          <p:nvPr/>
        </p:nvSpPr>
        <p:spPr>
          <a:xfrm>
            <a:off x="2868612" y="3044825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33" name="Oval 90"/>
          <p:cNvSpPr>
            <a:spLocks noGrp="true" noChangeShapeType="true"/>
          </p:cNvSpPr>
          <p:nvPr/>
        </p:nvSpPr>
        <p:spPr>
          <a:xfrm flipV="true">
            <a:off x="3173412" y="1671637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34" name="Text Box 91"/>
          <p:cNvSpPr txBox="true">
            <a:spLocks noGrp="true" noChangeShapeType="true"/>
          </p:cNvSpPr>
          <p:nvPr/>
        </p:nvSpPr>
        <p:spPr>
          <a:xfrm>
            <a:off x="414337" y="2230437"/>
            <a:ext cx="698500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alibri"/>
                <a:ea typeface="msgothic" charset="1"/>
              </a:rPr>
              <a:t>Root</a:t>
            </a:r>
            <a:endParaRPr/>
          </a:p>
        </p:txBody>
      </p:sp>
      <p:sp>
        <p:nvSpPr>
          <p:cNvPr id="1035" name="Text Box 93"/>
          <p:cNvSpPr txBox="true">
            <a:spLocks noGrp="true" noChangeShapeType="true"/>
          </p:cNvSpPr>
          <p:nvPr/>
        </p:nvSpPr>
        <p:spPr>
          <a:xfrm>
            <a:off x="430212" y="1298575"/>
            <a:ext cx="93821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true" i="true" u="none">
                <a:solidFill>
                  <a:srgbClr val="7F7F7F"/>
                </a:solidFill>
                <a:latin typeface="Calibri"/>
                <a:ea typeface="msgothic" charset="1"/>
              </a:rPr>
              <a:t>Before</a:t>
            </a:r>
            <a:endParaRPr/>
          </a:p>
        </p:txBody>
      </p:sp>
      <p:grpSp>
        <p:nvGrpSpPr>
          <p:cNvPr id="1036" name=""/>
          <p:cNvGrpSpPr/>
          <p:nvPr/>
        </p:nvGrpSpPr>
        <p:grpSpPr>
          <a:xfrm>
            <a:off x="396875" y="4498975"/>
            <a:ext cx="8151812" cy="2130425"/>
            <a:chOff x="396875" y="4498975"/>
            <a:chExt cx="8151812" cy="2130425"/>
          </a:xfrm>
        </p:grpSpPr>
        <p:sp>
          <p:nvSpPr>
            <p:cNvPr id="1037" name="Rectangle 96"/>
            <p:cNvSpPr>
              <a:spLocks noGrp="true" noChangeShapeType="true"/>
            </p:cNvSpPr>
            <p:nvPr/>
          </p:nvSpPr>
          <p:spPr>
            <a:xfrm>
              <a:off x="396875" y="4498975"/>
              <a:ext cx="8151812" cy="2130425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38" name="Rectangle 3"/>
            <p:cNvSpPr>
              <a:spLocks noChangeShapeType="true"/>
            </p:cNvSpPr>
            <p:nvPr/>
          </p:nvSpPr>
          <p:spPr>
            <a:xfrm rot="0" flipH="false" flipV="false">
              <a:off x="2792412" y="6173786"/>
              <a:ext cx="304799" cy="304799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39" name="Rectangle 4"/>
            <p:cNvSpPr>
              <a:spLocks noChangeShapeType="true"/>
            </p:cNvSpPr>
            <p:nvPr/>
          </p:nvSpPr>
          <p:spPr>
            <a:xfrm rot="0" flipH="false" flipV="false">
              <a:off x="3097211" y="6173786"/>
              <a:ext cx="304799" cy="304799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40" name="Rectangle 5"/>
            <p:cNvSpPr>
              <a:spLocks noChangeShapeType="true"/>
            </p:cNvSpPr>
            <p:nvPr/>
          </p:nvSpPr>
          <p:spPr>
            <a:xfrm rot="0" flipH="false" flipV="false">
              <a:off x="3402011" y="6173786"/>
              <a:ext cx="304799" cy="304799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41" name="Rectangle 6"/>
            <p:cNvSpPr>
              <a:spLocks noChangeShapeType="true"/>
            </p:cNvSpPr>
            <p:nvPr/>
          </p:nvSpPr>
          <p:spPr>
            <a:xfrm rot="0" flipH="false" flipV="false">
              <a:off x="3554411" y="6097587"/>
              <a:ext cx="304799" cy="457199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42" name="Line 7"/>
            <p:cNvSpPr>
              <a:spLocks noGrp="true" noChangeShapeType="true"/>
            </p:cNvSpPr>
            <p:nvPr/>
          </p:nvSpPr>
          <p:spPr>
            <a:xfrm flipV="true">
              <a:off x="3249612" y="5105400"/>
              <a:ext cx="1587" cy="1222375"/>
            </a:xfrm>
            <a:prstGeom prst="line">
              <a:avLst/>
            </a:prstGeom>
            <a:noFill/>
            <a:ln w="57240">
              <a:solidFill>
                <a:srgbClr val="C0000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043" name="Rectangle 9"/>
            <p:cNvSpPr>
              <a:spLocks noChangeShapeType="true"/>
            </p:cNvSpPr>
            <p:nvPr/>
          </p:nvSpPr>
          <p:spPr>
            <a:xfrm rot="0" flipH="false" flipV="false">
              <a:off x="2792412" y="4802186"/>
              <a:ext cx="304799" cy="304799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44" name="Rectangle 10"/>
            <p:cNvSpPr>
              <a:spLocks noChangeShapeType="true"/>
            </p:cNvSpPr>
            <p:nvPr/>
          </p:nvSpPr>
          <p:spPr>
            <a:xfrm rot="0" flipH="false" flipV="false">
              <a:off x="3097211" y="4802186"/>
              <a:ext cx="304799" cy="304799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45" name="Rectangle 11"/>
            <p:cNvSpPr>
              <a:spLocks noChangeShapeType="true"/>
            </p:cNvSpPr>
            <p:nvPr/>
          </p:nvSpPr>
          <p:spPr>
            <a:xfrm rot="0" flipH="false" flipV="false">
              <a:off x="3402011" y="4802186"/>
              <a:ext cx="304799" cy="304799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46" name="Rectangle 12"/>
            <p:cNvSpPr>
              <a:spLocks noChangeShapeType="true"/>
            </p:cNvSpPr>
            <p:nvPr/>
          </p:nvSpPr>
          <p:spPr>
            <a:xfrm rot="0" flipH="false" flipV="false">
              <a:off x="3554411" y="4725987"/>
              <a:ext cx="304799" cy="457199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47" name="Line 13"/>
            <p:cNvSpPr>
              <a:spLocks noGrp="true" noChangeShapeType="true"/>
            </p:cNvSpPr>
            <p:nvPr/>
          </p:nvSpPr>
          <p:spPr>
            <a:xfrm>
              <a:off x="2944812" y="4954587"/>
              <a:ext cx="1587" cy="1219200"/>
            </a:xfrm>
            <a:prstGeom prst="line">
              <a:avLst/>
            </a:prstGeom>
            <a:noFill/>
            <a:ln w="57240">
              <a:solidFill>
                <a:srgbClr val="00B05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048" name="Rectangle 59"/>
            <p:cNvSpPr>
              <a:spLocks noGrp="true" noChangeShapeType="true"/>
            </p:cNvSpPr>
            <p:nvPr/>
          </p:nvSpPr>
          <p:spPr>
            <a:xfrm>
              <a:off x="4011612" y="5487987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49" name="Rectangle 60"/>
            <p:cNvSpPr>
              <a:spLocks noGrp="true" noChangeShapeType="true"/>
            </p:cNvSpPr>
            <p:nvPr/>
          </p:nvSpPr>
          <p:spPr>
            <a:xfrm>
              <a:off x="4316412" y="5487987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50" name="Rectangle 61"/>
            <p:cNvSpPr>
              <a:spLocks noGrp="true" noChangeShapeType="true"/>
            </p:cNvSpPr>
            <p:nvPr/>
          </p:nvSpPr>
          <p:spPr>
            <a:xfrm>
              <a:off x="4621212" y="5487987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51" name="Rectangle 62"/>
            <p:cNvSpPr>
              <a:spLocks noGrp="true" noChangeShapeType="true"/>
            </p:cNvSpPr>
            <p:nvPr/>
          </p:nvSpPr>
          <p:spPr>
            <a:xfrm>
              <a:off x="4926012" y="5487987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52" name="Rectangle 63"/>
            <p:cNvSpPr>
              <a:spLocks noGrp="true" noChangeShapeType="true"/>
            </p:cNvSpPr>
            <p:nvPr/>
          </p:nvSpPr>
          <p:spPr>
            <a:xfrm>
              <a:off x="5840412" y="5487987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53" name="Rectangle 64"/>
            <p:cNvSpPr>
              <a:spLocks noGrp="true" noChangeShapeType="true"/>
            </p:cNvSpPr>
            <p:nvPr/>
          </p:nvSpPr>
          <p:spPr>
            <a:xfrm>
              <a:off x="6145212" y="5487987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54" name="Rectangle 65"/>
            <p:cNvSpPr>
              <a:spLocks noGrp="true" noChangeShapeType="true"/>
            </p:cNvSpPr>
            <p:nvPr/>
          </p:nvSpPr>
          <p:spPr>
            <a:xfrm>
              <a:off x="2792412" y="5487987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55" name="Rectangle 66"/>
            <p:cNvSpPr>
              <a:spLocks noGrp="true" noChangeShapeType="true"/>
            </p:cNvSpPr>
            <p:nvPr/>
          </p:nvSpPr>
          <p:spPr>
            <a:xfrm>
              <a:off x="3097212" y="5487987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56" name="Rectangle 67"/>
            <p:cNvSpPr>
              <a:spLocks noGrp="true" noChangeShapeType="true"/>
            </p:cNvSpPr>
            <p:nvPr/>
          </p:nvSpPr>
          <p:spPr>
            <a:xfrm>
              <a:off x="3402012" y="5487987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57" name="Rectangle 68"/>
            <p:cNvSpPr>
              <a:spLocks noGrp="true" noChangeShapeType="true"/>
            </p:cNvSpPr>
            <p:nvPr/>
          </p:nvSpPr>
          <p:spPr>
            <a:xfrm>
              <a:off x="3706812" y="5487987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58" name="Oval 69"/>
            <p:cNvSpPr>
              <a:spLocks noGrp="true" noChangeShapeType="true"/>
            </p:cNvSpPr>
            <p:nvPr/>
          </p:nvSpPr>
          <p:spPr>
            <a:xfrm>
              <a:off x="2868612" y="5564187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59" name="Oval 70"/>
            <p:cNvSpPr>
              <a:spLocks noGrp="true" noChangeShapeType="true"/>
            </p:cNvSpPr>
            <p:nvPr/>
          </p:nvSpPr>
          <p:spPr>
            <a:xfrm>
              <a:off x="2868612" y="4878387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60" name="Oval 71"/>
            <p:cNvSpPr>
              <a:spLocks noGrp="true" noChangeShapeType="true"/>
            </p:cNvSpPr>
            <p:nvPr/>
          </p:nvSpPr>
          <p:spPr>
            <a:xfrm flipV="true">
              <a:off x="3173412" y="62484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61" name="Rectangle 72"/>
            <p:cNvSpPr>
              <a:spLocks noGrp="true" noChangeShapeType="true"/>
            </p:cNvSpPr>
            <p:nvPr/>
          </p:nvSpPr>
          <p:spPr>
            <a:xfrm>
              <a:off x="5535612" y="5487987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62" name="Rectangle 73"/>
            <p:cNvSpPr>
              <a:spLocks noGrp="true" noChangeShapeType="true"/>
            </p:cNvSpPr>
            <p:nvPr/>
          </p:nvSpPr>
          <p:spPr>
            <a:xfrm>
              <a:off x="1192212" y="5487987"/>
              <a:ext cx="304800" cy="304800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63" name="Rectangle 75"/>
            <p:cNvSpPr>
              <a:spLocks noChangeShapeType="true"/>
            </p:cNvSpPr>
            <p:nvPr/>
          </p:nvSpPr>
          <p:spPr>
            <a:xfrm rot="0" flipH="false" flipV="false">
              <a:off x="7364412" y="5487986"/>
              <a:ext cx="304799" cy="304799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64" name="Rectangle 76"/>
            <p:cNvSpPr>
              <a:spLocks noChangeShapeType="true"/>
            </p:cNvSpPr>
            <p:nvPr/>
          </p:nvSpPr>
          <p:spPr>
            <a:xfrm rot="0" flipH="false" flipV="false">
              <a:off x="7669211" y="5487986"/>
              <a:ext cx="304799" cy="304799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65" name="Rectangle 77"/>
            <p:cNvSpPr>
              <a:spLocks noChangeShapeType="true"/>
            </p:cNvSpPr>
            <p:nvPr/>
          </p:nvSpPr>
          <p:spPr>
            <a:xfrm rot="0" flipH="false" flipV="false">
              <a:off x="7974011" y="5487986"/>
              <a:ext cx="304799" cy="304799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66" name="Rectangle 78"/>
            <p:cNvSpPr>
              <a:spLocks noChangeShapeType="true"/>
            </p:cNvSpPr>
            <p:nvPr/>
          </p:nvSpPr>
          <p:spPr>
            <a:xfrm rot="0" flipH="false" flipV="false">
              <a:off x="8126411" y="5411787"/>
              <a:ext cx="304799" cy="457199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67" name="Oval 79"/>
            <p:cNvSpPr>
              <a:spLocks noGrp="true" noChangeShapeType="true"/>
            </p:cNvSpPr>
            <p:nvPr/>
          </p:nvSpPr>
          <p:spPr>
            <a:xfrm>
              <a:off x="7440612" y="5564187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68" name="Line 80"/>
            <p:cNvSpPr>
              <a:spLocks noGrp="true" noChangeShapeType="true"/>
            </p:cNvSpPr>
            <p:nvPr/>
          </p:nvSpPr>
          <p:spPr>
            <a:xfrm>
              <a:off x="7516812" y="5640387"/>
              <a:ext cx="1587" cy="533400"/>
            </a:xfrm>
            <a:prstGeom prst="line">
              <a:avLst/>
            </a:prstGeom>
            <a:noFill/>
            <a:ln w="57240">
              <a:solidFill>
                <a:srgbClr val="00B05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069" name="Oval 81"/>
            <p:cNvSpPr>
              <a:spLocks noGrp="true" noChangeShapeType="true"/>
            </p:cNvSpPr>
            <p:nvPr/>
          </p:nvSpPr>
          <p:spPr>
            <a:xfrm>
              <a:off x="7745412" y="5564187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70" name="Line 82"/>
            <p:cNvSpPr>
              <a:spLocks noGrp="true" noChangeShapeType="true"/>
            </p:cNvSpPr>
            <p:nvPr/>
          </p:nvSpPr>
          <p:spPr>
            <a:xfrm>
              <a:off x="1420812" y="5640387"/>
              <a:ext cx="1371600" cy="1587"/>
            </a:xfrm>
            <a:prstGeom prst="line">
              <a:avLst/>
            </a:prstGeom>
            <a:noFill/>
            <a:ln w="57240">
              <a:solidFill>
                <a:srgbClr val="00B05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071" name="Rectangle 83"/>
            <p:cNvSpPr>
              <a:spLocks noGrp="true" noChangeShapeType="true"/>
            </p:cNvSpPr>
            <p:nvPr/>
          </p:nvSpPr>
          <p:spPr>
            <a:xfrm>
              <a:off x="5230812" y="5487987"/>
              <a:ext cx="304800" cy="304800"/>
            </a:xfrm>
            <a:prstGeom prst="rect">
              <a:avLst/>
            </a:prstGeom>
            <a:solidFill>
              <a:srgbClr val="C0C0C0"/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72" name="Oval 84"/>
            <p:cNvSpPr>
              <a:spLocks noGrp="true" noChangeShapeType="true"/>
            </p:cNvSpPr>
            <p:nvPr/>
          </p:nvSpPr>
          <p:spPr>
            <a:xfrm>
              <a:off x="3173412" y="5564187"/>
              <a:ext cx="152400" cy="152400"/>
            </a:xfrm>
            <a:prstGeom prst="ellipse">
              <a:avLst/>
            </a:prstGeom>
            <a:noFill/>
            <a:ln w="28440">
              <a:solidFill>
                <a:srgbClr val="C00000"/>
              </a:solidFill>
              <a:miter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73" name="Freeform 85"/>
            <p:cNvSpPr>
              <a:spLocks noGrp="true" noChangeShapeType="true"/>
            </p:cNvSpPr>
            <p:nvPr/>
          </p:nvSpPr>
          <p:spPr>
            <a:xfrm>
              <a:off x="2944812" y="5294312"/>
              <a:ext cx="4419600" cy="346075"/>
            </a:xfrm>
            <a:custGeom>
              <a:avLst/>
              <a:gdLst>
                <a:gd name="gd0" fmla="val 65536"/>
                <a:gd name="gd1" fmla="val 0"/>
                <a:gd name="gd2" fmla="val 218"/>
                <a:gd name="gd3" fmla="val 472"/>
                <a:gd name="gd4" fmla="val 31"/>
                <a:gd name="gd5" fmla="val 2109"/>
                <a:gd name="gd6" fmla="val 31"/>
                <a:gd name="gd7" fmla="val 2784"/>
                <a:gd name="gd8" fmla="val 218"/>
                <a:gd name="gd9" fmla="*/ w 0 2784"/>
                <a:gd name="gd10" fmla="*/ h 0 218"/>
                <a:gd name="gd11" fmla="*/ w 21600 2784"/>
                <a:gd name="gd12" fmla="*/ h 21600 218"/>
              </a:gdLst>
              <a:ahLst/>
              <a:cxnLst/>
              <a:rect l="gd9" t="gd10" r="gd11" b="gd12"/>
              <a:pathLst>
                <a:path w="2784" h="218">
                  <a:moveTo>
                    <a:pt x="gd1" y="gd2"/>
                  </a:moveTo>
                  <a:cubicBezTo>
                    <a:pt x="79" y="187"/>
                    <a:pt x="121" y="62"/>
                    <a:pt x="472" y="31"/>
                  </a:cubicBezTo>
                  <a:cubicBezTo>
                    <a:pt x="823" y="0"/>
                    <a:pt x="1724" y="0"/>
                    <a:pt x="2109" y="31"/>
                  </a:cubicBezTo>
                  <a:cubicBezTo>
                    <a:pt x="2494" y="62"/>
                    <a:pt x="2644" y="179"/>
                    <a:pt x="2784" y="218"/>
                  </a:cubicBezTo>
                </a:path>
                <a:path w="2784" h="218"/>
              </a:pathLst>
            </a:custGeom>
            <a:noFill/>
            <a:ln w="57240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74" name="Freeform 86"/>
            <p:cNvSpPr>
              <a:spLocks noGrp="true" noChangeShapeType="true"/>
            </p:cNvSpPr>
            <p:nvPr/>
          </p:nvSpPr>
          <p:spPr>
            <a:xfrm>
              <a:off x="5091112" y="5640387"/>
              <a:ext cx="2730500" cy="395287"/>
            </a:xfrm>
            <a:custGeom>
              <a:avLst/>
              <a:gdLst>
                <a:gd name="gd0" fmla="val 65536"/>
                <a:gd name="gd1" fmla="val 1720"/>
                <a:gd name="gd2" fmla="val 0"/>
                <a:gd name="gd3" fmla="val 1389"/>
                <a:gd name="gd4" fmla="val 212"/>
                <a:gd name="gd5" fmla="val 262"/>
                <a:gd name="gd6" fmla="val 222"/>
                <a:gd name="gd7" fmla="val 0"/>
                <a:gd name="gd8" fmla="val 101"/>
                <a:gd name="gd9" fmla="*/ w 0 1720"/>
                <a:gd name="gd10" fmla="*/ h 0 249"/>
                <a:gd name="gd11" fmla="*/ w 21600 1720"/>
                <a:gd name="gd12" fmla="*/ h 21600 249"/>
              </a:gdLst>
              <a:ahLst/>
              <a:cxnLst/>
              <a:rect l="gd9" t="gd10" r="gd11" b="gd12"/>
              <a:pathLst>
                <a:path w="1720" h="249">
                  <a:moveTo>
                    <a:pt x="gd1" y="gd2"/>
                  </a:moveTo>
                  <a:cubicBezTo>
                    <a:pt x="1665" y="35"/>
                    <a:pt x="1632" y="175"/>
                    <a:pt x="1389" y="212"/>
                  </a:cubicBezTo>
                  <a:cubicBezTo>
                    <a:pt x="1146" y="249"/>
                    <a:pt x="493" y="240"/>
                    <a:pt x="262" y="222"/>
                  </a:cubicBezTo>
                  <a:cubicBezTo>
                    <a:pt x="31" y="204"/>
                    <a:pt x="55" y="126"/>
                    <a:pt x="0" y="101"/>
                  </a:cubicBezTo>
                </a:path>
                <a:path w="1720" h="249"/>
              </a:pathLst>
            </a:custGeom>
            <a:noFill/>
            <a:ln w="5724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75" name="Oval 88"/>
            <p:cNvSpPr>
              <a:spLocks noGrp="true" noChangeShapeType="true"/>
            </p:cNvSpPr>
            <p:nvPr/>
          </p:nvSpPr>
          <p:spPr>
            <a:xfrm>
              <a:off x="2868612" y="6249987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76" name="Oval 89"/>
            <p:cNvSpPr>
              <a:spLocks noGrp="true" noChangeShapeType="true"/>
            </p:cNvSpPr>
            <p:nvPr/>
          </p:nvSpPr>
          <p:spPr>
            <a:xfrm flipV="true">
              <a:off x="3173412" y="4876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77" name="Text Box 92"/>
            <p:cNvSpPr txBox="true">
              <a:spLocks noGrp="true" noChangeShapeType="true"/>
            </p:cNvSpPr>
            <p:nvPr/>
          </p:nvSpPr>
          <p:spPr>
            <a:xfrm>
              <a:off x="430212" y="5437187"/>
              <a:ext cx="698500" cy="4270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0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000" b="true" i="false" u="none">
                  <a:latin typeface="Calibri"/>
                  <a:ea typeface="msgothic" charset="1"/>
                </a:rPr>
                <a:t>Root</a:t>
              </a:r>
              <a:endParaRPr/>
            </a:p>
          </p:txBody>
        </p:sp>
        <p:sp>
          <p:nvSpPr>
            <p:cNvPr id="1078" name="Text Box 94"/>
            <p:cNvSpPr txBox="true">
              <a:spLocks noGrp="true" noChangeShapeType="true"/>
            </p:cNvSpPr>
            <p:nvPr/>
          </p:nvSpPr>
          <p:spPr>
            <a:xfrm>
              <a:off x="434975" y="4498975"/>
              <a:ext cx="744537" cy="4270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0" indent="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457200" indent="4572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2pPr>
              <a:lvl3pPr marL="914400" indent="9144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3pPr>
              <a:lvl4pPr marL="1371600" indent="13716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4pPr>
              <a:lvl5pPr marL="1828800" indent="18288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lvl="0" algn="ctr">
                <a:lnSpc>
                  <a:spcPct val="90000"/>
                </a:lnSpc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b="true" i="true" u="none">
                  <a:solidFill>
                    <a:srgbClr val="7F7F7F"/>
                  </a:solidFill>
                  <a:latin typeface="Calibri"/>
                  <a:ea typeface="msgothic" charset="1"/>
                </a:rPr>
                <a:t>After</a:t>
              </a:r>
              <a:endParaRPr/>
            </a:p>
          </p:txBody>
        </p:sp>
      </p:grpSp>
      <p:sp>
        <p:nvSpPr>
          <p:cNvPr id="1079" name="TextBox 97"/>
          <p:cNvSpPr txBox="true">
            <a:spLocks noGrp="true" noChangeShapeType="true"/>
          </p:cNvSpPr>
          <p:nvPr/>
        </p:nvSpPr>
        <p:spPr>
          <a:xfrm>
            <a:off x="6677025" y="949325"/>
            <a:ext cx="19843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 b="false" i="false" u="none">
                <a:solidFill>
                  <a:srgbClr val="7F7F7F"/>
                </a:solidFill>
                <a:latin typeface="Calibri"/>
              </a:rPr>
              <a:t>conceptual graphic</a:t>
            </a: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p="http://schemas.openxmlformats.org/presentationml/2006/main">
  <p:cSld>
    <p:spTree>
      <p:nvGrpSpPr>
        <p:cNvPr id="10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Rectangle 131"/>
          <p:cNvSpPr>
            <a:spLocks noGrp="true" noChangeShapeType="true"/>
          </p:cNvSpPr>
          <p:nvPr/>
        </p:nvSpPr>
        <p:spPr>
          <a:xfrm>
            <a:off x="404812" y="1277937"/>
            <a:ext cx="8151812" cy="2130425"/>
          </a:xfrm>
          <a:prstGeom prst="rect">
            <a:avLst/>
          </a:prstGeom>
          <a:solidFill>
            <a:srgbClr val="E6E6E6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82" name="Rectangle 1"/>
          <p:cNvSpPr>
            <a:spLocks noGrp="true" noChangeShapeType="true"/>
          </p:cNvSpPr>
          <p:nvPr/>
        </p:nvSpPr>
        <p:spPr>
          <a:xfrm>
            <a:off x="4019550" y="2224087"/>
            <a:ext cx="1219200" cy="457200"/>
          </a:xfrm>
          <a:prstGeom prst="rect">
            <a:avLst/>
          </a:prstGeom>
          <a:solidFill>
            <a:srgbClr val="F6F5BD"/>
          </a:solidFill>
          <a:ln w="9524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83" name="Freeform 20"/>
          <p:cNvSpPr>
            <a:spLocks noGrp="true" noChangeShapeType="true"/>
          </p:cNvSpPr>
          <p:nvPr/>
        </p:nvSpPr>
        <p:spPr>
          <a:xfrm>
            <a:off x="1497012" y="2063750"/>
            <a:ext cx="5862637" cy="388937"/>
          </a:xfrm>
          <a:custGeom>
            <a:avLst/>
            <a:gdLst>
              <a:gd name="gd0" fmla="val 65536"/>
              <a:gd name="gd1" fmla="val 0"/>
              <a:gd name="gd2" fmla="val 245"/>
              <a:gd name="gd3" fmla="val 677"/>
              <a:gd name="gd4" fmla="val 33"/>
              <a:gd name="gd5" fmla="val 3057"/>
              <a:gd name="gd6" fmla="val 48"/>
              <a:gd name="gd7" fmla="val 3693"/>
              <a:gd name="gd8" fmla="val 245"/>
              <a:gd name="gd9" fmla="*/ w 0 3693"/>
              <a:gd name="gd10" fmla="*/ h 0 245"/>
              <a:gd name="gd11" fmla="*/ w 21600 3693"/>
              <a:gd name="gd12" fmla="*/ h 21600 245"/>
            </a:gdLst>
            <a:ahLst/>
            <a:cxnLst/>
            <a:rect l="gd9" t="gd10" r="gd11" b="gd12"/>
            <a:pathLst>
              <a:path w="3693" h="245">
                <a:moveTo>
                  <a:pt x="gd1" y="gd2"/>
                </a:moveTo>
                <a:cubicBezTo>
                  <a:pt x="113" y="210"/>
                  <a:pt x="168" y="66"/>
                  <a:pt x="677" y="33"/>
                </a:cubicBezTo>
                <a:cubicBezTo>
                  <a:pt x="1186" y="0"/>
                  <a:pt x="2554" y="13"/>
                  <a:pt x="3057" y="48"/>
                </a:cubicBezTo>
                <a:cubicBezTo>
                  <a:pt x="3560" y="83"/>
                  <a:pt x="3560" y="204"/>
                  <a:pt x="3693" y="245"/>
                </a:cubicBezTo>
              </a:path>
              <a:path w="3693" h="245"/>
            </a:pathLst>
          </a:custGeom>
          <a:noFill/>
          <a:ln w="5724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84" name="Rectangle 21"/>
          <p:cNvSpPr>
            <a:spLocks noGrp="true" noChangeShapeType="true"/>
          </p:cNvSpPr>
          <p:nvPr>
            <p:ph type="title"/>
          </p:nvPr>
        </p:nvSpPr>
        <p:spPr>
          <a:xfrm>
            <a:off x="304800" y="360362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Freeing With a LIFO Policy (Case 4)</a:t>
            </a:r>
            <a:endParaRPr/>
          </a:p>
        </p:txBody>
      </p:sp>
      <p:sp>
        <p:nvSpPr>
          <p:cNvPr id="1085" name="Rectangle 22"/>
          <p:cNvSpPr>
            <a:spLocks noGrp="true" noChangeShapeType="true"/>
          </p:cNvSpPr>
          <p:nvPr>
            <p:ph type="body"/>
          </p:nvPr>
        </p:nvSpPr>
        <p:spPr>
          <a:xfrm rot="0" flipH="false" flipV="false">
            <a:off x="19050" y="3600452"/>
            <a:ext cx="8667750" cy="93185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400"/>
              <a:t>同时向前、向后3个free blocks合并，同样的处理方式</a:t>
            </a:r>
            <a:endParaRPr/>
          </a:p>
        </p:txBody>
      </p:sp>
      <p:sp>
        <p:nvSpPr>
          <p:cNvPr id="1086" name="Rectangle 23"/>
          <p:cNvSpPr>
            <a:spLocks noGrp="true" noChangeShapeType="true"/>
          </p:cNvSpPr>
          <p:nvPr/>
        </p:nvSpPr>
        <p:spPr>
          <a:xfrm>
            <a:off x="4019550" y="23002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87" name="Rectangle 24"/>
          <p:cNvSpPr>
            <a:spLocks noGrp="true" noChangeShapeType="true"/>
          </p:cNvSpPr>
          <p:nvPr/>
        </p:nvSpPr>
        <p:spPr>
          <a:xfrm>
            <a:off x="4324350" y="23002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88" name="Rectangle 25"/>
          <p:cNvSpPr>
            <a:spLocks noGrp="true" noChangeShapeType="true"/>
          </p:cNvSpPr>
          <p:nvPr/>
        </p:nvSpPr>
        <p:spPr>
          <a:xfrm>
            <a:off x="4629150" y="23002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89" name="Rectangle 26"/>
          <p:cNvSpPr>
            <a:spLocks noGrp="true" noChangeShapeType="true"/>
          </p:cNvSpPr>
          <p:nvPr/>
        </p:nvSpPr>
        <p:spPr>
          <a:xfrm>
            <a:off x="4933950" y="2300287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90" name="Rectangle 27"/>
          <p:cNvSpPr>
            <a:spLocks noGrp="true" noChangeShapeType="true"/>
          </p:cNvSpPr>
          <p:nvPr/>
        </p:nvSpPr>
        <p:spPr>
          <a:xfrm>
            <a:off x="5848350" y="23002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91" name="Rectangle 28"/>
          <p:cNvSpPr>
            <a:spLocks noGrp="true" noChangeShapeType="true"/>
          </p:cNvSpPr>
          <p:nvPr/>
        </p:nvSpPr>
        <p:spPr>
          <a:xfrm>
            <a:off x="6153150" y="23002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92" name="Rectangle 29"/>
          <p:cNvSpPr>
            <a:spLocks noGrp="true" noChangeShapeType="true"/>
          </p:cNvSpPr>
          <p:nvPr/>
        </p:nvSpPr>
        <p:spPr>
          <a:xfrm>
            <a:off x="2800350" y="23002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93" name="Rectangle 30"/>
          <p:cNvSpPr>
            <a:spLocks noGrp="true" noChangeShapeType="true"/>
          </p:cNvSpPr>
          <p:nvPr/>
        </p:nvSpPr>
        <p:spPr>
          <a:xfrm>
            <a:off x="3105150" y="23002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94" name="Rectangle 31"/>
          <p:cNvSpPr>
            <a:spLocks noGrp="true" noChangeShapeType="true"/>
          </p:cNvSpPr>
          <p:nvPr/>
        </p:nvSpPr>
        <p:spPr>
          <a:xfrm>
            <a:off x="3409950" y="23002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095" name="Rectangle 32"/>
          <p:cNvSpPr>
            <a:spLocks noGrp="true" noChangeShapeType="true"/>
          </p:cNvSpPr>
          <p:nvPr/>
        </p:nvSpPr>
        <p:spPr>
          <a:xfrm>
            <a:off x="3714750" y="23002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1096" name="Group 33"/>
          <p:cNvGrpSpPr/>
          <p:nvPr/>
        </p:nvGrpSpPr>
        <p:grpSpPr>
          <a:xfrm>
            <a:off x="2800350" y="1538287"/>
            <a:ext cx="1065212" cy="455612"/>
            <a:chOff x="1680" y="853"/>
            <a:chExt cx="671" cy="287"/>
          </a:xfrm>
        </p:grpSpPr>
        <p:sp>
          <p:nvSpPr>
            <p:cNvPr id="1097" name="Rectangle 34"/>
            <p:cNvSpPr>
              <a:spLocks noChangeShapeType="true"/>
            </p:cNvSpPr>
            <p:nvPr/>
          </p:nvSpPr>
          <p:spPr>
            <a:xfrm>
              <a:off x="1680" y="901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98" name="Rectangle 35"/>
            <p:cNvSpPr>
              <a:spLocks noChangeShapeType="true"/>
            </p:cNvSpPr>
            <p:nvPr/>
          </p:nvSpPr>
          <p:spPr>
            <a:xfrm>
              <a:off x="1872" y="901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099" name="Rectangle 36"/>
            <p:cNvSpPr>
              <a:spLocks noChangeShapeType="true"/>
            </p:cNvSpPr>
            <p:nvPr/>
          </p:nvSpPr>
          <p:spPr>
            <a:xfrm>
              <a:off x="2064" y="901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00" name="Rectangle 37"/>
            <p:cNvSpPr>
              <a:spLocks noChangeShapeType="true"/>
            </p:cNvSpPr>
            <p:nvPr/>
          </p:nvSpPr>
          <p:spPr>
            <a:xfrm>
              <a:off x="2160" y="853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grpSp>
        <p:nvGrpSpPr>
          <p:cNvPr id="1101" name="Group 38"/>
          <p:cNvGrpSpPr/>
          <p:nvPr/>
        </p:nvGrpSpPr>
        <p:grpSpPr>
          <a:xfrm>
            <a:off x="2800350" y="2909887"/>
            <a:ext cx="1065212" cy="455612"/>
            <a:chOff x="1680" y="1717"/>
            <a:chExt cx="671" cy="287"/>
          </a:xfrm>
        </p:grpSpPr>
        <p:sp>
          <p:nvSpPr>
            <p:cNvPr id="1102" name="Rectangle 39"/>
            <p:cNvSpPr>
              <a:spLocks noChangeShapeType="true"/>
            </p:cNvSpPr>
            <p:nvPr/>
          </p:nvSpPr>
          <p:spPr>
            <a:xfrm>
              <a:off x="1680" y="1765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03" name="Rectangle 40"/>
            <p:cNvSpPr>
              <a:spLocks noChangeShapeType="true"/>
            </p:cNvSpPr>
            <p:nvPr/>
          </p:nvSpPr>
          <p:spPr>
            <a:xfrm>
              <a:off x="1872" y="1765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04" name="Rectangle 41"/>
            <p:cNvSpPr>
              <a:spLocks noChangeShapeType="true"/>
            </p:cNvSpPr>
            <p:nvPr/>
          </p:nvSpPr>
          <p:spPr>
            <a:xfrm>
              <a:off x="2064" y="1765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05" name="Rectangle 42"/>
            <p:cNvSpPr>
              <a:spLocks noChangeShapeType="true"/>
            </p:cNvSpPr>
            <p:nvPr/>
          </p:nvSpPr>
          <p:spPr>
            <a:xfrm>
              <a:off x="2160" y="1717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106" name="Oval 43"/>
          <p:cNvSpPr>
            <a:spLocks noGrp="true" noChangeShapeType="true"/>
          </p:cNvSpPr>
          <p:nvPr/>
        </p:nvSpPr>
        <p:spPr>
          <a:xfrm>
            <a:off x="2876550" y="2376487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07" name="Line 44"/>
          <p:cNvSpPr>
            <a:spLocks noGrp="true" noChangeShapeType="true"/>
          </p:cNvSpPr>
          <p:nvPr/>
        </p:nvSpPr>
        <p:spPr>
          <a:xfrm>
            <a:off x="2952750" y="2452687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108" name="Oval 45"/>
          <p:cNvSpPr>
            <a:spLocks noGrp="true" noChangeShapeType="true"/>
          </p:cNvSpPr>
          <p:nvPr/>
        </p:nvSpPr>
        <p:spPr>
          <a:xfrm>
            <a:off x="2876550" y="1690687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09" name="Line 46"/>
          <p:cNvSpPr>
            <a:spLocks noGrp="true" noChangeShapeType="true"/>
          </p:cNvSpPr>
          <p:nvPr/>
        </p:nvSpPr>
        <p:spPr>
          <a:xfrm>
            <a:off x="2952750" y="1766887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110" name="Oval 47"/>
          <p:cNvSpPr>
            <a:spLocks noGrp="true" noChangeShapeType="true"/>
          </p:cNvSpPr>
          <p:nvPr/>
        </p:nvSpPr>
        <p:spPr>
          <a:xfrm flipV="true">
            <a:off x="3181350" y="3062287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11" name="Line 48"/>
          <p:cNvSpPr>
            <a:spLocks noGrp="true" noChangeShapeType="true"/>
          </p:cNvSpPr>
          <p:nvPr/>
        </p:nvSpPr>
        <p:spPr>
          <a:xfrm flipV="true">
            <a:off x="3257550" y="2603500"/>
            <a:ext cx="1587" cy="536575"/>
          </a:xfrm>
          <a:prstGeom prst="line">
            <a:avLst/>
          </a:prstGeom>
          <a:noFill/>
          <a:ln w="5724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112" name="Oval 49"/>
          <p:cNvSpPr>
            <a:spLocks noGrp="true" noChangeShapeType="true"/>
          </p:cNvSpPr>
          <p:nvPr/>
        </p:nvSpPr>
        <p:spPr>
          <a:xfrm flipV="true">
            <a:off x="3181350" y="2376487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13" name="Line 50"/>
          <p:cNvSpPr>
            <a:spLocks noGrp="true" noChangeShapeType="true"/>
          </p:cNvSpPr>
          <p:nvPr/>
        </p:nvSpPr>
        <p:spPr>
          <a:xfrm flipV="true">
            <a:off x="3257550" y="1917700"/>
            <a:ext cx="1587" cy="536575"/>
          </a:xfrm>
          <a:prstGeom prst="line">
            <a:avLst/>
          </a:prstGeom>
          <a:noFill/>
          <a:ln w="5724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114" name="Rectangle 51"/>
          <p:cNvSpPr>
            <a:spLocks noGrp="true" noChangeShapeType="true"/>
          </p:cNvSpPr>
          <p:nvPr/>
        </p:nvSpPr>
        <p:spPr>
          <a:xfrm>
            <a:off x="5238750" y="23002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15" name="Rectangle 52"/>
          <p:cNvSpPr>
            <a:spLocks noGrp="true" noChangeShapeType="true"/>
          </p:cNvSpPr>
          <p:nvPr/>
        </p:nvSpPr>
        <p:spPr>
          <a:xfrm>
            <a:off x="5543550" y="2300287"/>
            <a:ext cx="304800" cy="304800"/>
          </a:xfrm>
          <a:prstGeom prst="rect">
            <a:avLst/>
          </a:prstGeom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1116" name="Group 53"/>
          <p:cNvGrpSpPr/>
          <p:nvPr/>
        </p:nvGrpSpPr>
        <p:grpSpPr>
          <a:xfrm>
            <a:off x="5238750" y="1538287"/>
            <a:ext cx="1065212" cy="455612"/>
            <a:chOff x="3216" y="853"/>
            <a:chExt cx="671" cy="287"/>
          </a:xfrm>
        </p:grpSpPr>
        <p:sp>
          <p:nvSpPr>
            <p:cNvPr id="1117" name="Rectangle 54"/>
            <p:cNvSpPr>
              <a:spLocks noChangeShapeType="true"/>
            </p:cNvSpPr>
            <p:nvPr/>
          </p:nvSpPr>
          <p:spPr>
            <a:xfrm>
              <a:off x="3216" y="901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18" name="Rectangle 55"/>
            <p:cNvSpPr>
              <a:spLocks noChangeShapeType="true"/>
            </p:cNvSpPr>
            <p:nvPr/>
          </p:nvSpPr>
          <p:spPr>
            <a:xfrm>
              <a:off x="3408" y="901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19" name="Rectangle 56"/>
            <p:cNvSpPr>
              <a:spLocks noChangeShapeType="true"/>
            </p:cNvSpPr>
            <p:nvPr/>
          </p:nvSpPr>
          <p:spPr>
            <a:xfrm>
              <a:off x="3600" y="901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20" name="Rectangle 57"/>
            <p:cNvSpPr>
              <a:spLocks noChangeShapeType="true"/>
            </p:cNvSpPr>
            <p:nvPr/>
          </p:nvSpPr>
          <p:spPr>
            <a:xfrm>
              <a:off x="3696" y="853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grpSp>
        <p:nvGrpSpPr>
          <p:cNvPr id="1121" name="Group 58"/>
          <p:cNvGrpSpPr/>
          <p:nvPr/>
        </p:nvGrpSpPr>
        <p:grpSpPr>
          <a:xfrm>
            <a:off x="5238750" y="2909887"/>
            <a:ext cx="1065212" cy="455612"/>
            <a:chOff x="3216" y="1717"/>
            <a:chExt cx="671" cy="287"/>
          </a:xfrm>
        </p:grpSpPr>
        <p:sp>
          <p:nvSpPr>
            <p:cNvPr id="1122" name="Rectangle 59"/>
            <p:cNvSpPr>
              <a:spLocks noChangeShapeType="true"/>
            </p:cNvSpPr>
            <p:nvPr/>
          </p:nvSpPr>
          <p:spPr>
            <a:xfrm>
              <a:off x="3216" y="1765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23" name="Rectangle 60"/>
            <p:cNvSpPr>
              <a:spLocks noChangeShapeType="true"/>
            </p:cNvSpPr>
            <p:nvPr/>
          </p:nvSpPr>
          <p:spPr>
            <a:xfrm>
              <a:off x="3408" y="1765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24" name="Rectangle 61"/>
            <p:cNvSpPr>
              <a:spLocks noChangeShapeType="true"/>
            </p:cNvSpPr>
            <p:nvPr/>
          </p:nvSpPr>
          <p:spPr>
            <a:xfrm>
              <a:off x="3600" y="1765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25" name="Rectangle 62"/>
            <p:cNvSpPr>
              <a:spLocks noChangeShapeType="true"/>
            </p:cNvSpPr>
            <p:nvPr/>
          </p:nvSpPr>
          <p:spPr>
            <a:xfrm>
              <a:off x="3696" y="1717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126" name="Oval 63"/>
          <p:cNvSpPr>
            <a:spLocks noGrp="true" noChangeShapeType="true"/>
          </p:cNvSpPr>
          <p:nvPr/>
        </p:nvSpPr>
        <p:spPr>
          <a:xfrm>
            <a:off x="5314950" y="2376487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27" name="Line 64"/>
          <p:cNvSpPr>
            <a:spLocks noGrp="true" noChangeShapeType="true"/>
          </p:cNvSpPr>
          <p:nvPr/>
        </p:nvSpPr>
        <p:spPr>
          <a:xfrm>
            <a:off x="5391150" y="2452687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128" name="Oval 65"/>
          <p:cNvSpPr>
            <a:spLocks noGrp="true" noChangeShapeType="true"/>
          </p:cNvSpPr>
          <p:nvPr/>
        </p:nvSpPr>
        <p:spPr>
          <a:xfrm>
            <a:off x="5314950" y="1690687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29" name="Line 66"/>
          <p:cNvSpPr>
            <a:spLocks noGrp="true" noChangeShapeType="true"/>
          </p:cNvSpPr>
          <p:nvPr/>
        </p:nvSpPr>
        <p:spPr>
          <a:xfrm>
            <a:off x="5391150" y="1766887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130" name="Oval 67"/>
          <p:cNvSpPr>
            <a:spLocks noGrp="true" noChangeShapeType="true"/>
          </p:cNvSpPr>
          <p:nvPr/>
        </p:nvSpPr>
        <p:spPr>
          <a:xfrm flipV="true">
            <a:off x="5619750" y="3062287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31" name="Line 68"/>
          <p:cNvSpPr>
            <a:spLocks noGrp="true" noChangeShapeType="true"/>
          </p:cNvSpPr>
          <p:nvPr/>
        </p:nvSpPr>
        <p:spPr>
          <a:xfrm flipV="true">
            <a:off x="5695950" y="2603500"/>
            <a:ext cx="1587" cy="536575"/>
          </a:xfrm>
          <a:prstGeom prst="line">
            <a:avLst/>
          </a:prstGeom>
          <a:noFill/>
          <a:ln w="5724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132" name="Oval 69"/>
          <p:cNvSpPr>
            <a:spLocks noGrp="true" noChangeShapeType="true"/>
          </p:cNvSpPr>
          <p:nvPr/>
        </p:nvSpPr>
        <p:spPr>
          <a:xfrm flipV="true">
            <a:off x="5619750" y="2376487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33" name="Line 70"/>
          <p:cNvSpPr>
            <a:spLocks noGrp="true" noChangeShapeType="true"/>
          </p:cNvSpPr>
          <p:nvPr/>
        </p:nvSpPr>
        <p:spPr>
          <a:xfrm flipV="true">
            <a:off x="5695950" y="1917700"/>
            <a:ext cx="1587" cy="536575"/>
          </a:xfrm>
          <a:prstGeom prst="line">
            <a:avLst/>
          </a:prstGeom>
          <a:noFill/>
          <a:ln w="57240">
            <a:solidFill>
              <a:srgbClr val="C0000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134" name="Rectangle 71"/>
          <p:cNvSpPr>
            <a:spLocks noGrp="true" noChangeShapeType="true"/>
          </p:cNvSpPr>
          <p:nvPr/>
        </p:nvSpPr>
        <p:spPr>
          <a:xfrm>
            <a:off x="1200150" y="2300287"/>
            <a:ext cx="304800" cy="304800"/>
          </a:xfrm>
          <a:prstGeom prst="rect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grpSp>
        <p:nvGrpSpPr>
          <p:cNvPr id="1135" name="Group 72"/>
          <p:cNvGrpSpPr/>
          <p:nvPr/>
        </p:nvGrpSpPr>
        <p:grpSpPr>
          <a:xfrm>
            <a:off x="7372350" y="2224087"/>
            <a:ext cx="1065212" cy="455612"/>
            <a:chOff x="4560" y="1285"/>
            <a:chExt cx="671" cy="287"/>
          </a:xfrm>
        </p:grpSpPr>
        <p:sp>
          <p:nvSpPr>
            <p:cNvPr id="1136" name="Rectangle 73"/>
            <p:cNvSpPr>
              <a:spLocks noChangeShapeType="true"/>
            </p:cNvSpPr>
            <p:nvPr/>
          </p:nvSpPr>
          <p:spPr>
            <a:xfrm>
              <a:off x="4560" y="1333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37" name="Rectangle 74"/>
            <p:cNvSpPr>
              <a:spLocks noChangeShapeType="true"/>
            </p:cNvSpPr>
            <p:nvPr/>
          </p:nvSpPr>
          <p:spPr>
            <a:xfrm>
              <a:off x="4752" y="1333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38" name="Rectangle 75"/>
            <p:cNvSpPr>
              <a:spLocks noChangeShapeType="true"/>
            </p:cNvSpPr>
            <p:nvPr/>
          </p:nvSpPr>
          <p:spPr>
            <a:xfrm>
              <a:off x="4944" y="1333"/>
              <a:ext cx="192" cy="192"/>
            </a:xfrm>
            <a:prstGeom prst="rect">
              <a:avLst/>
            </a:prstGeom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39" name="Rectangle 76"/>
            <p:cNvSpPr>
              <a:spLocks noChangeShapeType="true"/>
            </p:cNvSpPr>
            <p:nvPr/>
          </p:nvSpPr>
          <p:spPr>
            <a:xfrm>
              <a:off x="5040" y="1285"/>
              <a:ext cx="192" cy="288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140" name="Oval 77"/>
          <p:cNvSpPr>
            <a:spLocks noGrp="true" noChangeShapeType="true"/>
          </p:cNvSpPr>
          <p:nvPr/>
        </p:nvSpPr>
        <p:spPr>
          <a:xfrm>
            <a:off x="7448550" y="2376487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41" name="Line 78"/>
          <p:cNvSpPr>
            <a:spLocks noGrp="true" noChangeShapeType="true"/>
          </p:cNvSpPr>
          <p:nvPr/>
        </p:nvSpPr>
        <p:spPr>
          <a:xfrm>
            <a:off x="7524750" y="2452687"/>
            <a:ext cx="1587" cy="533400"/>
          </a:xfrm>
          <a:prstGeom prst="line">
            <a:avLst/>
          </a:prstGeom>
          <a:noFill/>
          <a:ln w="57240">
            <a:solidFill>
              <a:srgbClr val="00B050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142" name="Oval 79"/>
          <p:cNvSpPr>
            <a:spLocks noGrp="true" noChangeShapeType="true"/>
          </p:cNvSpPr>
          <p:nvPr/>
        </p:nvSpPr>
        <p:spPr>
          <a:xfrm>
            <a:off x="7753350" y="2376487"/>
            <a:ext cx="152400" cy="152400"/>
          </a:xfrm>
          <a:prstGeom prst="ellipse">
            <a:avLst/>
          </a:prstGeom>
          <a:noFill/>
          <a:ln w="28440">
            <a:solidFill>
              <a:srgbClr val="C00000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43" name="Text Box 80"/>
          <p:cNvSpPr txBox="true">
            <a:spLocks noGrp="true" noChangeShapeType="true"/>
          </p:cNvSpPr>
          <p:nvPr/>
        </p:nvSpPr>
        <p:spPr>
          <a:xfrm>
            <a:off x="3648075" y="1385887"/>
            <a:ext cx="138271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free( )</a:t>
            </a:r>
            <a:endParaRPr/>
          </a:p>
        </p:txBody>
      </p:sp>
      <p:sp>
        <p:nvSpPr>
          <p:cNvPr id="1144" name="Oval 81"/>
          <p:cNvSpPr>
            <a:spLocks noGrp="true" noChangeShapeType="true"/>
          </p:cNvSpPr>
          <p:nvPr/>
        </p:nvSpPr>
        <p:spPr>
          <a:xfrm>
            <a:off x="4629150" y="1538287"/>
            <a:ext cx="152400" cy="152400"/>
          </a:xfrm>
          <a:prstGeom prst="ellipse">
            <a:avLst/>
          </a:prstGeom>
          <a:solidFill>
            <a:schemeClr val="dk1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45" name="Line 82"/>
          <p:cNvSpPr>
            <a:spLocks noGrp="true" noChangeShapeType="true"/>
          </p:cNvSpPr>
          <p:nvPr/>
        </p:nvSpPr>
        <p:spPr>
          <a:xfrm flipH="true">
            <a:off x="4170362" y="1614487"/>
            <a:ext cx="536575" cy="685800"/>
          </a:xfrm>
          <a:prstGeom prst="line">
            <a:avLst/>
          </a:prstGeom>
          <a:noFill/>
          <a:ln w="5724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146" name="Oval 119"/>
          <p:cNvSpPr>
            <a:spLocks noGrp="true" noChangeShapeType="true"/>
          </p:cNvSpPr>
          <p:nvPr/>
        </p:nvSpPr>
        <p:spPr>
          <a:xfrm>
            <a:off x="5314950" y="3062287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47" name="Oval 120"/>
          <p:cNvSpPr>
            <a:spLocks noGrp="true" noChangeShapeType="true"/>
          </p:cNvSpPr>
          <p:nvPr/>
        </p:nvSpPr>
        <p:spPr>
          <a:xfrm>
            <a:off x="2876550" y="3062287"/>
            <a:ext cx="152400" cy="152400"/>
          </a:xfrm>
          <a:prstGeom prst="ellipse">
            <a:avLst/>
          </a:prstGeom>
          <a:solidFill>
            <a:srgbClr val="00B05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48" name="Oval 124"/>
          <p:cNvSpPr>
            <a:spLocks noGrp="true" noChangeShapeType="true"/>
          </p:cNvSpPr>
          <p:nvPr/>
        </p:nvSpPr>
        <p:spPr>
          <a:xfrm flipV="true">
            <a:off x="5619750" y="1690687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49" name="Oval 126"/>
          <p:cNvSpPr>
            <a:spLocks noGrp="true" noChangeShapeType="true"/>
          </p:cNvSpPr>
          <p:nvPr/>
        </p:nvSpPr>
        <p:spPr>
          <a:xfrm flipV="true">
            <a:off x="3181350" y="1690687"/>
            <a:ext cx="152400" cy="152400"/>
          </a:xfrm>
          <a:prstGeom prst="ellipse">
            <a:avLst/>
          </a:prstGeom>
          <a:solidFill>
            <a:srgbClr val="C00000"/>
          </a:solidFill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150" name="Text Box 127"/>
          <p:cNvSpPr txBox="true">
            <a:spLocks noGrp="true" noChangeShapeType="true"/>
          </p:cNvSpPr>
          <p:nvPr/>
        </p:nvSpPr>
        <p:spPr>
          <a:xfrm>
            <a:off x="422275" y="2247900"/>
            <a:ext cx="698500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0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alibri"/>
                <a:ea typeface="msgothic" charset="1"/>
              </a:rPr>
              <a:t>Root</a:t>
            </a:r>
            <a:endParaRPr/>
          </a:p>
        </p:txBody>
      </p:sp>
      <p:sp>
        <p:nvSpPr>
          <p:cNvPr id="1151" name="Text Box 129"/>
          <p:cNvSpPr txBox="true">
            <a:spLocks noGrp="true" noChangeShapeType="true"/>
          </p:cNvSpPr>
          <p:nvPr/>
        </p:nvSpPr>
        <p:spPr>
          <a:xfrm>
            <a:off x="438150" y="1290637"/>
            <a:ext cx="938212" cy="4270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 algn="ctr">
              <a:lnSpc>
                <a:spcPct val="90000"/>
              </a:lnSpc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true" i="true" u="none">
                <a:solidFill>
                  <a:srgbClr val="7F7F7F"/>
                </a:solidFill>
                <a:latin typeface="Calibri"/>
                <a:ea typeface="msgothic" charset="1"/>
              </a:rPr>
              <a:t>Before</a:t>
            </a:r>
            <a:endParaRPr/>
          </a:p>
        </p:txBody>
      </p:sp>
      <p:grpSp>
        <p:nvGrpSpPr>
          <p:cNvPr id="1152" name=""/>
          <p:cNvGrpSpPr/>
          <p:nvPr/>
        </p:nvGrpSpPr>
        <p:grpSpPr>
          <a:xfrm>
            <a:off x="404812" y="4498975"/>
            <a:ext cx="8151812" cy="2130425"/>
            <a:chOff x="404812" y="4498975"/>
            <a:chExt cx="8151812" cy="2130425"/>
          </a:xfrm>
        </p:grpSpPr>
        <p:sp>
          <p:nvSpPr>
            <p:cNvPr id="1153" name="Rectangle 132"/>
            <p:cNvSpPr>
              <a:spLocks noChangeShapeType="true"/>
            </p:cNvSpPr>
            <p:nvPr/>
          </p:nvSpPr>
          <p:spPr>
            <a:xfrm rot="0" flipH="false" flipV="false">
              <a:off x="404812" y="4498975"/>
              <a:ext cx="8151812" cy="2130425"/>
            </a:xfrm>
            <a:prstGeom prst="rect">
              <a:avLst/>
            </a:prstGeom>
            <a:solidFill>
              <a:srgbClr val="E6E6E6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grpSp>
          <p:nvGrpSpPr>
            <p:cNvPr id="1154" name="Group 2"/>
            <p:cNvGrpSpPr/>
            <p:nvPr/>
          </p:nvGrpSpPr>
          <p:grpSpPr>
            <a:xfrm rot="0" flipH="false" flipV="false">
              <a:off x="2800349" y="6096000"/>
              <a:ext cx="1065213" cy="455612"/>
              <a:chOff x="1680" y="3827"/>
              <a:chExt cx="671" cy="287"/>
            </a:xfrm>
          </p:grpSpPr>
          <p:sp>
            <p:nvSpPr>
              <p:cNvPr id="1155" name="Rectangle 3"/>
              <p:cNvSpPr>
                <a:spLocks noChangeShapeType="true"/>
              </p:cNvSpPr>
              <p:nvPr/>
            </p:nvSpPr>
            <p:spPr>
              <a:xfrm>
                <a:off x="1680" y="3875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56" name="Rectangle 4"/>
              <p:cNvSpPr>
                <a:spLocks noChangeShapeType="true"/>
              </p:cNvSpPr>
              <p:nvPr/>
            </p:nvSpPr>
            <p:spPr>
              <a:xfrm>
                <a:off x="1872" y="3875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57" name="Rectangle 5"/>
              <p:cNvSpPr>
                <a:spLocks noChangeShapeType="true"/>
              </p:cNvSpPr>
              <p:nvPr/>
            </p:nvSpPr>
            <p:spPr>
              <a:xfrm>
                <a:off x="2064" y="3875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58" name="Rectangle 6"/>
              <p:cNvSpPr>
                <a:spLocks noChangeShapeType="true"/>
              </p:cNvSpPr>
              <p:nvPr/>
            </p:nvSpPr>
            <p:spPr>
              <a:xfrm>
                <a:off x="2160" y="3827"/>
                <a:ext cx="192" cy="288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</p:grpSp>
        <p:sp>
          <p:nvSpPr>
            <p:cNvPr id="1159" name="Line 7"/>
            <p:cNvSpPr>
              <a:spLocks noChangeShapeType="true"/>
            </p:cNvSpPr>
            <p:nvPr/>
          </p:nvSpPr>
          <p:spPr>
            <a:xfrm rot="0" flipH="false" flipV="true">
              <a:off x="3257549" y="5103812"/>
              <a:ext cx="1588" cy="1222375"/>
            </a:xfrm>
            <a:prstGeom prst="line">
              <a:avLst/>
            </a:prstGeom>
            <a:noFill/>
            <a:ln w="57240">
              <a:solidFill>
                <a:srgbClr val="C0000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grpSp>
          <p:nvGrpSpPr>
            <p:cNvPr id="1160" name="Group 8"/>
            <p:cNvGrpSpPr/>
            <p:nvPr/>
          </p:nvGrpSpPr>
          <p:grpSpPr>
            <a:xfrm rot="0" flipH="false" flipV="false">
              <a:off x="2800349" y="4724400"/>
              <a:ext cx="1065213" cy="455612"/>
              <a:chOff x="1680" y="2963"/>
              <a:chExt cx="671" cy="287"/>
            </a:xfrm>
          </p:grpSpPr>
          <p:sp>
            <p:nvSpPr>
              <p:cNvPr id="1161" name="Rectangle 9"/>
              <p:cNvSpPr>
                <a:spLocks noChangeShapeType="true"/>
              </p:cNvSpPr>
              <p:nvPr/>
            </p:nvSpPr>
            <p:spPr>
              <a:xfrm>
                <a:off x="1680" y="3011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62" name="Rectangle 10"/>
              <p:cNvSpPr>
                <a:spLocks noChangeShapeType="true"/>
              </p:cNvSpPr>
              <p:nvPr/>
            </p:nvSpPr>
            <p:spPr>
              <a:xfrm>
                <a:off x="1872" y="3011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63" name="Rectangle 11"/>
              <p:cNvSpPr>
                <a:spLocks noChangeShapeType="true"/>
              </p:cNvSpPr>
              <p:nvPr/>
            </p:nvSpPr>
            <p:spPr>
              <a:xfrm>
                <a:off x="2064" y="3011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64" name="Rectangle 12"/>
              <p:cNvSpPr>
                <a:spLocks noChangeShapeType="true"/>
              </p:cNvSpPr>
              <p:nvPr/>
            </p:nvSpPr>
            <p:spPr>
              <a:xfrm>
                <a:off x="2160" y="2963"/>
                <a:ext cx="192" cy="288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</p:grpSp>
        <p:sp>
          <p:nvSpPr>
            <p:cNvPr id="1165" name="Line 13"/>
            <p:cNvSpPr>
              <a:spLocks noChangeShapeType="true"/>
            </p:cNvSpPr>
            <p:nvPr/>
          </p:nvSpPr>
          <p:spPr>
            <a:xfrm rot="0" flipH="false" flipV="false">
              <a:off x="2952749" y="4953000"/>
              <a:ext cx="1588" cy="1219200"/>
            </a:xfrm>
            <a:prstGeom prst="line">
              <a:avLst/>
            </a:prstGeom>
            <a:noFill/>
            <a:ln w="57240">
              <a:solidFill>
                <a:srgbClr val="00B05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grpSp>
          <p:nvGrpSpPr>
            <p:cNvPr id="1166" name="Group 14"/>
            <p:cNvGrpSpPr/>
            <p:nvPr/>
          </p:nvGrpSpPr>
          <p:grpSpPr>
            <a:xfrm rot="0" flipH="false" flipV="false">
              <a:off x="5238749" y="6096000"/>
              <a:ext cx="1065213" cy="455612"/>
              <a:chOff x="3216" y="3827"/>
              <a:chExt cx="671" cy="287"/>
            </a:xfrm>
          </p:grpSpPr>
          <p:sp>
            <p:nvSpPr>
              <p:cNvPr id="1167" name="Rectangle 15"/>
              <p:cNvSpPr>
                <a:spLocks noChangeShapeType="true"/>
              </p:cNvSpPr>
              <p:nvPr/>
            </p:nvSpPr>
            <p:spPr>
              <a:xfrm>
                <a:off x="3216" y="3875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68" name="Rectangle 16"/>
              <p:cNvSpPr>
                <a:spLocks noChangeShapeType="true"/>
              </p:cNvSpPr>
              <p:nvPr/>
            </p:nvSpPr>
            <p:spPr>
              <a:xfrm>
                <a:off x="3408" y="3875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69" name="Rectangle 17"/>
              <p:cNvSpPr>
                <a:spLocks noChangeShapeType="true"/>
              </p:cNvSpPr>
              <p:nvPr/>
            </p:nvSpPr>
            <p:spPr>
              <a:xfrm>
                <a:off x="3600" y="3875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70" name="Rectangle 18"/>
              <p:cNvSpPr>
                <a:spLocks noChangeShapeType="true"/>
              </p:cNvSpPr>
              <p:nvPr/>
            </p:nvSpPr>
            <p:spPr>
              <a:xfrm>
                <a:off x="3696" y="3827"/>
                <a:ext cx="192" cy="288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</p:grpSp>
        <p:sp>
          <p:nvSpPr>
            <p:cNvPr id="1171" name="Line 19"/>
            <p:cNvSpPr>
              <a:spLocks noChangeShapeType="true"/>
            </p:cNvSpPr>
            <p:nvPr/>
          </p:nvSpPr>
          <p:spPr>
            <a:xfrm rot="0" flipH="false" flipV="true">
              <a:off x="5695949" y="5103812"/>
              <a:ext cx="1588" cy="1222375"/>
            </a:xfrm>
            <a:prstGeom prst="line">
              <a:avLst/>
            </a:prstGeom>
            <a:noFill/>
            <a:ln w="57240">
              <a:solidFill>
                <a:srgbClr val="C0000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172" name="Rectangle 83"/>
            <p:cNvSpPr>
              <a:spLocks noChangeShapeType="true"/>
            </p:cNvSpPr>
            <p:nvPr/>
          </p:nvSpPr>
          <p:spPr>
            <a:xfrm rot="0" flipH="false" flipV="false">
              <a:off x="40195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73" name="Rectangle 84"/>
            <p:cNvSpPr>
              <a:spLocks noChangeShapeType="true"/>
            </p:cNvSpPr>
            <p:nvPr/>
          </p:nvSpPr>
          <p:spPr>
            <a:xfrm rot="0" flipH="false" flipV="false">
              <a:off x="43243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74" name="Rectangle 85"/>
            <p:cNvSpPr>
              <a:spLocks noChangeShapeType="true"/>
            </p:cNvSpPr>
            <p:nvPr/>
          </p:nvSpPr>
          <p:spPr>
            <a:xfrm rot="0" flipH="false" flipV="false">
              <a:off x="46291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75" name="Rectangle 86"/>
            <p:cNvSpPr>
              <a:spLocks noChangeShapeType="true"/>
            </p:cNvSpPr>
            <p:nvPr/>
          </p:nvSpPr>
          <p:spPr>
            <a:xfrm rot="0" flipH="false" flipV="false">
              <a:off x="49339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76" name="Rectangle 87"/>
            <p:cNvSpPr>
              <a:spLocks noChangeShapeType="true"/>
            </p:cNvSpPr>
            <p:nvPr/>
          </p:nvSpPr>
          <p:spPr>
            <a:xfrm rot="0" flipH="false" flipV="false">
              <a:off x="58483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77" name="Rectangle 88"/>
            <p:cNvSpPr>
              <a:spLocks noChangeShapeType="true"/>
            </p:cNvSpPr>
            <p:nvPr/>
          </p:nvSpPr>
          <p:spPr>
            <a:xfrm rot="0" flipH="false" flipV="false">
              <a:off x="61531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78" name="Rectangle 89"/>
            <p:cNvSpPr>
              <a:spLocks noChangeShapeType="true"/>
            </p:cNvSpPr>
            <p:nvPr/>
          </p:nvSpPr>
          <p:spPr>
            <a:xfrm rot="0" flipH="false" flipV="false">
              <a:off x="28003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79" name="Rectangle 90"/>
            <p:cNvSpPr>
              <a:spLocks noChangeShapeType="true"/>
            </p:cNvSpPr>
            <p:nvPr/>
          </p:nvSpPr>
          <p:spPr>
            <a:xfrm rot="0" flipH="false" flipV="false">
              <a:off x="31051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80" name="Rectangle 91"/>
            <p:cNvSpPr>
              <a:spLocks noChangeShapeType="true"/>
            </p:cNvSpPr>
            <p:nvPr/>
          </p:nvSpPr>
          <p:spPr>
            <a:xfrm rot="0" flipH="false" flipV="false">
              <a:off x="34099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81" name="Rectangle 92"/>
            <p:cNvSpPr>
              <a:spLocks noChangeShapeType="true"/>
            </p:cNvSpPr>
            <p:nvPr/>
          </p:nvSpPr>
          <p:spPr>
            <a:xfrm rot="0" flipH="false" flipV="false">
              <a:off x="37147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82" name="Oval 93"/>
            <p:cNvSpPr>
              <a:spLocks noChangeShapeType="true"/>
            </p:cNvSpPr>
            <p:nvPr/>
          </p:nvSpPr>
          <p:spPr>
            <a:xfrm rot="0" flipH="false" flipV="false">
              <a:off x="2876549" y="55626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83" name="Oval 94"/>
            <p:cNvSpPr>
              <a:spLocks noChangeShapeType="true"/>
            </p:cNvSpPr>
            <p:nvPr/>
          </p:nvSpPr>
          <p:spPr>
            <a:xfrm rot="0" flipH="false" flipV="false">
              <a:off x="2876549" y="48768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84" name="Oval 95"/>
            <p:cNvSpPr>
              <a:spLocks noChangeShapeType="true"/>
            </p:cNvSpPr>
            <p:nvPr/>
          </p:nvSpPr>
          <p:spPr>
            <a:xfrm rot="0" flipH="false" flipV="true">
              <a:off x="3181349" y="62484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85" name="Rectangle 96"/>
            <p:cNvSpPr>
              <a:spLocks noChangeShapeType="true"/>
            </p:cNvSpPr>
            <p:nvPr/>
          </p:nvSpPr>
          <p:spPr>
            <a:xfrm rot="0" flipH="false" flipV="false">
              <a:off x="55435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grpSp>
          <p:nvGrpSpPr>
            <p:cNvPr id="1186" name="Group 97"/>
            <p:cNvGrpSpPr/>
            <p:nvPr/>
          </p:nvGrpSpPr>
          <p:grpSpPr>
            <a:xfrm rot="0" flipH="false" flipV="false">
              <a:off x="5238749" y="4724400"/>
              <a:ext cx="1065213" cy="455612"/>
              <a:chOff x="3216" y="2963"/>
              <a:chExt cx="671" cy="287"/>
            </a:xfrm>
          </p:grpSpPr>
          <p:sp>
            <p:nvSpPr>
              <p:cNvPr id="1187" name="Rectangle 98"/>
              <p:cNvSpPr>
                <a:spLocks noChangeShapeType="true"/>
              </p:cNvSpPr>
              <p:nvPr/>
            </p:nvSpPr>
            <p:spPr>
              <a:xfrm>
                <a:off x="3216" y="3011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88" name="Rectangle 99"/>
              <p:cNvSpPr>
                <a:spLocks noChangeShapeType="true"/>
              </p:cNvSpPr>
              <p:nvPr/>
            </p:nvSpPr>
            <p:spPr>
              <a:xfrm>
                <a:off x="3408" y="3011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89" name="Rectangle 100"/>
              <p:cNvSpPr>
                <a:spLocks noChangeShapeType="true"/>
              </p:cNvSpPr>
              <p:nvPr/>
            </p:nvSpPr>
            <p:spPr>
              <a:xfrm>
                <a:off x="3600" y="3011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90" name="Rectangle 101"/>
              <p:cNvSpPr>
                <a:spLocks noChangeShapeType="true"/>
              </p:cNvSpPr>
              <p:nvPr/>
            </p:nvSpPr>
            <p:spPr>
              <a:xfrm>
                <a:off x="3696" y="2963"/>
                <a:ext cx="192" cy="288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</p:grpSp>
        <p:sp>
          <p:nvSpPr>
            <p:cNvPr id="1191" name="Oval 102"/>
            <p:cNvSpPr>
              <a:spLocks noChangeShapeType="true"/>
            </p:cNvSpPr>
            <p:nvPr/>
          </p:nvSpPr>
          <p:spPr>
            <a:xfrm rot="0" flipH="false" flipV="false">
              <a:off x="5314949" y="48768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92" name="Line 103"/>
            <p:cNvSpPr>
              <a:spLocks noChangeShapeType="true"/>
            </p:cNvSpPr>
            <p:nvPr/>
          </p:nvSpPr>
          <p:spPr>
            <a:xfrm rot="0" flipH="false" flipV="false">
              <a:off x="5391149" y="4953000"/>
              <a:ext cx="1588" cy="1219200"/>
            </a:xfrm>
            <a:prstGeom prst="line">
              <a:avLst/>
            </a:prstGeom>
            <a:noFill/>
            <a:ln w="57240">
              <a:solidFill>
                <a:srgbClr val="00B05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193" name="Oval 104"/>
            <p:cNvSpPr>
              <a:spLocks noChangeShapeType="true"/>
            </p:cNvSpPr>
            <p:nvPr/>
          </p:nvSpPr>
          <p:spPr>
            <a:xfrm rot="0" flipH="false" flipV="true">
              <a:off x="5619749" y="62484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194" name="Rectangle 105"/>
            <p:cNvSpPr>
              <a:spLocks noChangeShapeType="true"/>
            </p:cNvSpPr>
            <p:nvPr/>
          </p:nvSpPr>
          <p:spPr>
            <a:xfrm rot="0" flipH="false" flipV="false">
              <a:off x="1200149" y="5486400"/>
              <a:ext cx="304800" cy="304800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grpSp>
          <p:nvGrpSpPr>
            <p:cNvPr id="1195" name="Group 106"/>
            <p:cNvGrpSpPr/>
            <p:nvPr/>
          </p:nvGrpSpPr>
          <p:grpSpPr>
            <a:xfrm rot="0" flipH="false" flipV="false">
              <a:off x="7372349" y="5410200"/>
              <a:ext cx="1065213" cy="455612"/>
              <a:chOff x="4560" y="3395"/>
              <a:chExt cx="671" cy="287"/>
            </a:xfrm>
          </p:grpSpPr>
          <p:sp>
            <p:nvSpPr>
              <p:cNvPr id="1196" name="Rectangle 107"/>
              <p:cNvSpPr>
                <a:spLocks noChangeShapeType="true"/>
              </p:cNvSpPr>
              <p:nvPr/>
            </p:nvSpPr>
            <p:spPr>
              <a:xfrm>
                <a:off x="4560" y="3443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97" name="Rectangle 108"/>
              <p:cNvSpPr>
                <a:spLocks noChangeShapeType="true"/>
              </p:cNvSpPr>
              <p:nvPr/>
            </p:nvSpPr>
            <p:spPr>
              <a:xfrm>
                <a:off x="4752" y="3443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98" name="Rectangle 109"/>
              <p:cNvSpPr>
                <a:spLocks noChangeShapeType="true"/>
              </p:cNvSpPr>
              <p:nvPr/>
            </p:nvSpPr>
            <p:spPr>
              <a:xfrm>
                <a:off x="4944" y="3443"/>
                <a:ext cx="192" cy="192"/>
              </a:xfrm>
              <a:prstGeom prst="rect">
                <a:avLst/>
              </a:prstGeom>
              <a:ln w="3240">
                <a:solidFill>
                  <a:srgbClr val="000066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199" name="Rectangle 110"/>
              <p:cNvSpPr>
                <a:spLocks noChangeShapeType="true"/>
              </p:cNvSpPr>
              <p:nvPr/>
            </p:nvSpPr>
            <p:spPr>
              <a:xfrm>
                <a:off x="5040" y="3395"/>
                <a:ext cx="192" cy="288"/>
              </a:xfrm>
              <a:prstGeom prst="rect">
                <a:avLst/>
              </a:prstGeom>
              <a:solidFill>
                <a:srgbClr val="E6E6E6"/>
              </a:solidFill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</p:grpSp>
        <p:sp>
          <p:nvSpPr>
            <p:cNvPr id="1200" name="Oval 111"/>
            <p:cNvSpPr>
              <a:spLocks noChangeShapeType="true"/>
            </p:cNvSpPr>
            <p:nvPr/>
          </p:nvSpPr>
          <p:spPr>
            <a:xfrm rot="0" flipH="false" flipV="false">
              <a:off x="7448549" y="55626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01" name="Line 112"/>
            <p:cNvSpPr>
              <a:spLocks noChangeShapeType="true"/>
            </p:cNvSpPr>
            <p:nvPr/>
          </p:nvSpPr>
          <p:spPr>
            <a:xfrm rot="0" flipH="false" flipV="false">
              <a:off x="7524749" y="5638800"/>
              <a:ext cx="1588" cy="533400"/>
            </a:xfrm>
            <a:prstGeom prst="line">
              <a:avLst/>
            </a:prstGeom>
            <a:noFill/>
            <a:ln w="57240">
              <a:solidFill>
                <a:srgbClr val="00B05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202" name="Oval 113"/>
            <p:cNvSpPr>
              <a:spLocks noChangeShapeType="true"/>
            </p:cNvSpPr>
            <p:nvPr/>
          </p:nvSpPr>
          <p:spPr>
            <a:xfrm rot="0" flipH="false" flipV="false">
              <a:off x="7753349" y="55626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03" name="Line 114"/>
            <p:cNvSpPr>
              <a:spLocks noChangeShapeType="true"/>
            </p:cNvSpPr>
            <p:nvPr/>
          </p:nvSpPr>
          <p:spPr>
            <a:xfrm rot="0" flipH="false" flipV="false">
              <a:off x="1428749" y="5638800"/>
              <a:ext cx="1371600" cy="1587"/>
            </a:xfrm>
            <a:prstGeom prst="line">
              <a:avLst/>
            </a:prstGeom>
            <a:noFill/>
            <a:ln w="57240">
              <a:solidFill>
                <a:srgbClr val="00B05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204" name="Rectangle 115"/>
            <p:cNvSpPr>
              <a:spLocks noChangeShapeType="true"/>
            </p:cNvSpPr>
            <p:nvPr/>
          </p:nvSpPr>
          <p:spPr>
            <a:xfrm rot="0" flipH="false" flipV="false">
              <a:off x="5238749" y="5486400"/>
              <a:ext cx="30480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3240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05" name="Oval 116"/>
            <p:cNvSpPr>
              <a:spLocks noChangeShapeType="true"/>
            </p:cNvSpPr>
            <p:nvPr/>
          </p:nvSpPr>
          <p:spPr>
            <a:xfrm rot="0" flipH="false" flipV="false">
              <a:off x="3181349" y="5562600"/>
              <a:ext cx="152400" cy="152400"/>
            </a:xfrm>
            <a:prstGeom prst="ellipse">
              <a:avLst/>
            </a:prstGeom>
            <a:noFill/>
            <a:ln w="28440">
              <a:solidFill>
                <a:srgbClr val="C00000"/>
              </a:solidFill>
              <a:miter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06" name="Freeform 117"/>
            <p:cNvSpPr>
              <a:spLocks noChangeShapeType="true"/>
            </p:cNvSpPr>
            <p:nvPr/>
          </p:nvSpPr>
          <p:spPr>
            <a:xfrm rot="0" flipH="false" flipV="false">
              <a:off x="2952749" y="5292725"/>
              <a:ext cx="4419600" cy="346075"/>
            </a:xfrm>
            <a:custGeom>
              <a:avLst/>
              <a:gdLst>
                <a:gd name="gd0" fmla="val 65536"/>
                <a:gd name="gd1" fmla="val 0"/>
                <a:gd name="gd2" fmla="val 218"/>
                <a:gd name="gd3" fmla="val 472"/>
                <a:gd name="gd4" fmla="val 31"/>
                <a:gd name="gd5" fmla="val 2109"/>
                <a:gd name="gd6" fmla="val 31"/>
                <a:gd name="gd7" fmla="val 2784"/>
                <a:gd name="gd8" fmla="val 218"/>
                <a:gd name="gd9" fmla="*/ w 0 2784"/>
                <a:gd name="gd10" fmla="*/ h 0 218"/>
                <a:gd name="gd11" fmla="*/ w 21600 2784"/>
                <a:gd name="gd12" fmla="*/ h 21600 218"/>
              </a:gdLst>
              <a:ahLst/>
              <a:cxnLst/>
              <a:rect l="gd9" t="gd10" r="gd11" b="gd12"/>
              <a:pathLst>
                <a:path w="2784" h="218">
                  <a:moveTo>
                    <a:pt x="gd1" y="gd2"/>
                  </a:moveTo>
                  <a:cubicBezTo>
                    <a:pt x="79" y="187"/>
                    <a:pt x="121" y="62"/>
                    <a:pt x="472" y="31"/>
                  </a:cubicBezTo>
                  <a:cubicBezTo>
                    <a:pt x="823" y="0"/>
                    <a:pt x="1724" y="0"/>
                    <a:pt x="2109" y="31"/>
                  </a:cubicBezTo>
                  <a:cubicBezTo>
                    <a:pt x="2494" y="62"/>
                    <a:pt x="2644" y="179"/>
                    <a:pt x="2784" y="218"/>
                  </a:cubicBezTo>
                </a:path>
                <a:path w="2784" h="218"/>
              </a:pathLst>
            </a:custGeom>
            <a:noFill/>
            <a:ln w="57240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07" name="Freeform 118"/>
            <p:cNvSpPr>
              <a:spLocks noChangeShapeType="true"/>
            </p:cNvSpPr>
            <p:nvPr/>
          </p:nvSpPr>
          <p:spPr>
            <a:xfrm rot="0" flipH="false" flipV="false">
              <a:off x="6457949" y="5614987"/>
              <a:ext cx="1371600" cy="365125"/>
            </a:xfrm>
            <a:custGeom>
              <a:avLst/>
              <a:gdLst>
                <a:gd name="gd0" fmla="val 65536"/>
                <a:gd name="gd1" fmla="val 864"/>
                <a:gd name="gd2" fmla="val 15"/>
                <a:gd name="gd3" fmla="val 745"/>
                <a:gd name="gd4" fmla="val 227"/>
                <a:gd name="gd5" fmla="val 210"/>
                <a:gd name="gd6" fmla="val 35"/>
                <a:gd name="gd7" fmla="val 0"/>
                <a:gd name="gd8" fmla="val 15"/>
                <a:gd name="gd9" fmla="*/ w 0 864"/>
                <a:gd name="gd10" fmla="*/ h 0 230"/>
                <a:gd name="gd11" fmla="*/ w 21600 864"/>
                <a:gd name="gd12" fmla="*/ h 21600 230"/>
              </a:gdLst>
              <a:ahLst/>
              <a:cxnLst/>
              <a:rect l="gd9" t="gd10" r="gd11" b="gd12"/>
              <a:pathLst>
                <a:path w="864" h="230">
                  <a:moveTo>
                    <a:pt x="gd1" y="gd2"/>
                  </a:moveTo>
                  <a:cubicBezTo>
                    <a:pt x="844" y="50"/>
                    <a:pt x="854" y="224"/>
                    <a:pt x="745" y="227"/>
                  </a:cubicBezTo>
                  <a:cubicBezTo>
                    <a:pt x="636" y="230"/>
                    <a:pt x="334" y="70"/>
                    <a:pt x="210" y="35"/>
                  </a:cubicBezTo>
                  <a:cubicBezTo>
                    <a:pt x="86" y="0"/>
                    <a:pt x="44" y="19"/>
                    <a:pt x="0" y="15"/>
                  </a:cubicBezTo>
                </a:path>
                <a:path w="864" h="230"/>
              </a:pathLst>
            </a:custGeom>
            <a:noFill/>
            <a:ln w="5724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08" name="Oval 121"/>
            <p:cNvSpPr>
              <a:spLocks noChangeShapeType="true"/>
            </p:cNvSpPr>
            <p:nvPr/>
          </p:nvSpPr>
          <p:spPr>
            <a:xfrm rot="0" flipH="false" flipV="false">
              <a:off x="2876549" y="6248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09" name="Oval 122"/>
            <p:cNvSpPr>
              <a:spLocks noChangeShapeType="true"/>
            </p:cNvSpPr>
            <p:nvPr/>
          </p:nvSpPr>
          <p:spPr>
            <a:xfrm rot="0" flipH="false" flipV="false">
              <a:off x="5314949" y="6248400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10" name="Oval 123"/>
            <p:cNvSpPr>
              <a:spLocks noChangeShapeType="true"/>
            </p:cNvSpPr>
            <p:nvPr/>
          </p:nvSpPr>
          <p:spPr>
            <a:xfrm rot="0" flipH="false" flipV="true">
              <a:off x="5619749" y="4876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11" name="Oval 125"/>
            <p:cNvSpPr>
              <a:spLocks noChangeShapeType="true"/>
            </p:cNvSpPr>
            <p:nvPr/>
          </p:nvSpPr>
          <p:spPr>
            <a:xfrm rot="0" flipH="false" flipV="true">
              <a:off x="3181349" y="4876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212" name="Text Box 128"/>
            <p:cNvSpPr txBox="true">
              <a:spLocks noChangeShapeType="true"/>
            </p:cNvSpPr>
            <p:nvPr/>
          </p:nvSpPr>
          <p:spPr>
            <a:xfrm rot="0" flipH="false" flipV="false">
              <a:off x="438149" y="5435600"/>
              <a:ext cx="697692" cy="4269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lnSpc>
                  <a:spcPct val="90000"/>
                </a:lnSpc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000" b="true" i="false" u="none">
                  <a:latin typeface="Calibri"/>
                  <a:ea typeface="msgothic" charset="1"/>
                </a:rPr>
                <a:t>Root</a:t>
              </a:r>
              <a:endParaRPr/>
            </a:p>
          </p:txBody>
        </p:sp>
        <p:sp>
          <p:nvSpPr>
            <p:cNvPr id="1213" name="Text Box 130"/>
            <p:cNvSpPr txBox="true">
              <a:spLocks noChangeShapeType="true"/>
            </p:cNvSpPr>
            <p:nvPr/>
          </p:nvSpPr>
          <p:spPr>
            <a:xfrm rot="0" flipH="false" flipV="false">
              <a:off x="442912" y="4516438"/>
              <a:ext cx="744537" cy="4270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0" indent="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457200" indent="4572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2pPr>
              <a:lvl3pPr marL="914400" indent="9144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3pPr>
              <a:lvl4pPr marL="1371600" indent="13716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4pPr>
              <a:lvl5pPr marL="1828800" indent="18288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lvl="0" algn="ctr">
                <a:lnSpc>
                  <a:spcPct val="90000"/>
                </a:lnSpc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b="true" i="true" u="none">
                  <a:solidFill>
                    <a:srgbClr val="7F7F7F"/>
                  </a:solidFill>
                  <a:latin typeface="Calibri"/>
                  <a:ea typeface="msgothic" charset="1"/>
                </a:rPr>
                <a:t>After</a:t>
              </a:r>
              <a:endParaRPr/>
            </a:p>
          </p:txBody>
        </p:sp>
      </p:grpSp>
      <p:sp>
        <p:nvSpPr>
          <p:cNvPr id="1214" name="TextBox 133"/>
          <p:cNvSpPr txBox="true">
            <a:spLocks noGrp="true" noChangeShapeType="true"/>
          </p:cNvSpPr>
          <p:nvPr/>
        </p:nvSpPr>
        <p:spPr>
          <a:xfrm>
            <a:off x="6700837" y="939800"/>
            <a:ext cx="1985962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 b="false" i="false" u="none">
                <a:solidFill>
                  <a:srgbClr val="7F7F7F"/>
                </a:solidFill>
                <a:latin typeface="Calibri"/>
              </a:rPr>
              <a:t>conceptual graphic</a:t>
            </a: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p="http://schemas.openxmlformats.org/presentationml/2006/main">
  <p:cSld>
    <p:spTree>
      <p:nvGrpSpPr>
        <p:cNvPr id="1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17500" y="493712"/>
            <a:ext cx="65405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Explicit List Summary</a:t>
            </a:r>
            <a:endParaRPr/>
          </a:p>
        </p:txBody>
      </p:sp>
      <p:sp>
        <p:nvSpPr>
          <p:cNvPr id="1217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34962" y="1382712"/>
            <a:ext cx="8307387" cy="48656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/>
              <a:t>与</a:t>
            </a:r>
            <a:r>
              <a:rPr/>
              <a:t>implicit list</a:t>
            </a:r>
            <a:r>
              <a:rPr/>
              <a:t>比较</a:t>
            </a:r>
            <a:r>
              <a:rPr/>
              <a:t>: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/>
              <a:t>分配的时间开销与</a:t>
            </a:r>
            <a:r>
              <a:rPr lang="zh-CN" b="false" i="false" u="none"/>
              <a:t>free blocks</a:t>
            </a:r>
            <a:r>
              <a:rPr lang="zh-CN" b="false" i="false" u="none"/>
              <a:t>数量线性相关，而不是与所有</a:t>
            </a:r>
            <a:r>
              <a:rPr lang="zh-CN" b="false" i="false" u="none"/>
              <a:t>blocks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b="false" i="false" u="none"/>
              <a:t>当内存</a:t>
            </a:r>
            <a:r>
              <a:rPr lang="zh-CN" b="false" i="false" u="none"/>
              <a:t>利用率比较高（比较满）时</a:t>
            </a:r>
            <a:r>
              <a:rPr b="false" i="false" u="none"/>
              <a:t>，时间复杂度</a:t>
            </a:r>
            <a:r>
              <a:rPr lang="zh-CN" b="false" i="false" u="none">
                <a:solidFill>
                  <a:srgbClr val="FF0000">
                    <a:alpha val="100000"/>
                  </a:srgbClr>
                </a:solidFill>
              </a:rPr>
              <a:t>低很多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/>
              <a:t>更多的链表操作，让分配和释放稍微更复杂一点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/>
              <a:t>维护链表需要额外的空间</a:t>
            </a:r>
            <a:r>
              <a:rPr lang="zh-CN" b="false" i="false" u="none"/>
              <a:t> (2 extra  words needed for each block)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b="false" i="false" u="none"/>
              <a:t>会增加</a:t>
            </a:r>
            <a:r>
              <a:rPr lang="en-US" b="false" i="false" u="none"/>
              <a:t>internal fragmentation</a:t>
            </a:r>
            <a:r>
              <a:rPr lang="en-US" b="false" i="false" u="none"/>
              <a:t>吗</a:t>
            </a:r>
            <a:r>
              <a:rPr lang="en-US" b="false" i="false" u="none"/>
              <a:t>?</a:t>
            </a: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p="http://schemas.openxmlformats.org/presentationml/2006/main">
  <p:cSld>
    <p:spTree>
      <p:nvGrpSpPr>
        <p:cNvPr id="1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"/>
          <p:cNvSpPr txBox="true"/>
          <p:nvPr/>
        </p:nvSpPr>
        <p:spPr>
          <a:xfrm rot="0" flipH="false" flipV="false">
            <a:off x="476795" y="1876425"/>
            <a:ext cx="8096250" cy="1917700"/>
          </a:xfrm>
          <a:prstGeom prst="rect"/>
        </p:spPr>
        <p:txBody>
          <a:bodyPr>
            <a:spAutoFit/>
          </a:bodyPr>
          <a:p>
            <a:pPr marL="342900" lvl="0" indent="-342900">
              <a:buChar char="•"/>
            </a:pPr>
            <a:r>
              <a:rPr lang="en-US" sz="2400" b="false" i="false" u="none"/>
              <a:t>Memory A</a:t>
            </a:r>
            <a:r>
              <a:rPr lang="zh-CN" sz="2400" b="false" i="false" u="none"/>
              <a:t>llocator</a:t>
            </a:r>
            <a:r>
              <a:rPr lang="zh-CN" sz="2400" b="false" i="false" u="none"/>
              <a:t>类型</a:t>
            </a:r>
            <a:endParaRPr/>
          </a:p>
          <a:p>
            <a:pPr marL="742950" lvl="1" indent="-285750">
              <a:buChar char="–"/>
            </a:pPr>
            <a:r>
              <a:rPr lang="en-US" sz="2000" b="true" i="true" u="none">
                <a:solidFill>
                  <a:srgbClr val="990000">
                    <a:alpha val="100000"/>
                  </a:srgbClr>
                </a:solidFill>
              </a:rPr>
              <a:t>Explicit allocator</a:t>
            </a:r>
            <a:r>
              <a:rPr lang="zh-CN" sz="2000" b="true" i="false" u="none"/>
              <a:t>: </a:t>
            </a:r>
            <a:r>
              <a:rPr lang="en-US" sz="2000" b="false" i="false" u="none"/>
              <a:t>application allocates and frees space </a:t>
            </a:r>
            <a:endParaRPr lang="en-US" sz="2400" b="false" i="false">
              <a:solidFill>
                <a:schemeClr val="dk1">
                  <a:alpha val="100000"/>
                </a:schemeClr>
              </a:solidFill>
              <a:latin typeface="Comic Sans MS"/>
              <a:ea typeface="宋体"/>
            </a:endParaRPr>
          </a:p>
          <a:p>
            <a:pPr marL="1143000" lvl="2" indent="-228600">
              <a:buChar char="•"/>
            </a:pPr>
            <a:r>
              <a:rPr lang="zh-CN" sz="1800" b="false" i="false" u="none"/>
              <a:t>E.g.,  </a:t>
            </a:r>
            <a:r>
              <a:rPr lang="en-US" sz="1800" b="false" i="false" u="none">
                <a:latin typeface="Courier New"/>
                <a:ea typeface="宋体"/>
              </a:rPr>
              <a:t>malloc</a:t>
            </a:r>
            <a:r>
              <a:rPr lang="zh-CN" sz="1800" b="false" i="false" u="none"/>
              <a:t> and </a:t>
            </a:r>
            <a:r>
              <a:rPr lang="en-US" sz="1800" b="false" i="false" u="none">
                <a:latin typeface="Courier New"/>
                <a:ea typeface="宋体"/>
              </a:rPr>
              <a:t>free</a:t>
            </a:r>
            <a:r>
              <a:rPr lang="zh-CN" sz="1800" b="false" i="false" u="none"/>
              <a:t> in C</a:t>
            </a:r>
            <a:endParaRPr lang="en-US" sz="2000" b="false" i="false">
              <a:solidFill>
                <a:schemeClr val="dk1">
                  <a:alpha val="100000"/>
                </a:schemeClr>
              </a:solidFill>
              <a:latin typeface="Comic Sans MS"/>
              <a:ea typeface="宋体"/>
            </a:endParaRPr>
          </a:p>
          <a:p>
            <a:pPr marL="742950" lvl="1" indent="-285750">
              <a:buChar char="–"/>
            </a:pPr>
            <a:r>
              <a:rPr lang="en-US" sz="2000" b="true" i="true" u="none">
                <a:solidFill>
                  <a:srgbClr val="990000">
                    <a:alpha val="100000"/>
                  </a:srgbClr>
                </a:solidFill>
              </a:rPr>
              <a:t>Implicit allocator</a:t>
            </a:r>
            <a:r>
              <a:rPr lang="en-US" sz="2000" b="true" i="true" u="none">
                <a:solidFill>
                  <a:schemeClr val="tx1">
                    <a:alpha val="100000"/>
                  </a:schemeClr>
                </a:solidFill>
              </a:rPr>
              <a:t>:</a:t>
            </a:r>
            <a:r>
              <a:rPr lang="zh-CN" sz="2000" b="false" i="false" u="none">
                <a:solidFill>
                  <a:schemeClr val="tx1">
                    <a:alpha val="100000"/>
                  </a:schemeClr>
                </a:solidFill>
              </a:rPr>
              <a:t> </a:t>
            </a:r>
            <a:r>
              <a:rPr lang="zh-CN" sz="2000" b="false" i="false" u="none"/>
              <a:t>application allocates, but does not free space</a:t>
            </a:r>
            <a:endParaRPr/>
          </a:p>
          <a:p>
            <a:pPr marL="1143000" lvl="2" indent="-228600">
              <a:buChar char="•"/>
            </a:pPr>
            <a:r>
              <a:rPr lang="en-US" sz="1800" b="false" i="false" u="none"/>
              <a:t>E.g. garbage collection in Java, ML, and Lisp</a:t>
            </a:r>
            <a:endParaRPr lang="en-US" sz="2000" b="false" i="false">
              <a:solidFill>
                <a:schemeClr val="dk1">
                  <a:alpha val="100000"/>
                </a:schemeClr>
              </a:solidFill>
              <a:latin typeface="Comic Sans MS"/>
              <a:ea typeface="宋体"/>
            </a:endParaRPr>
          </a:p>
        </p:txBody>
      </p:sp>
      <p:sp>
        <p:nvSpPr>
          <p:cNvPr id="1220" name="Rectangle 2"/>
          <p:cNvSpPr txBox="true">
            <a:spLocks noGrp="true" noChangeShapeType="true"/>
          </p:cNvSpPr>
          <p:nvPr/>
        </p:nvSpPr>
        <p:spPr>
          <a:xfrm>
            <a:off x="457200" y="457200"/>
            <a:ext cx="8077200" cy="914400"/>
          </a:xfrm>
          <a:prstGeom prst="rect">
            <a:avLst/>
          </a:prstGeom>
          <a:noFill/>
          <a:ln>
            <a:extLst/>
          </a:ln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5pPr>
            <a:lvl6pPr lvl="5">
              <a:defRPr lang="en-US" sz="1800"/>
            </a:lvl6pPr>
            <a:lvl7pPr lvl="6">
              <a:defRPr lang="en-US" sz="1800"/>
            </a:lvl7pPr>
            <a:lvl8pPr lvl="7">
              <a:defRPr lang="en-US" sz="1800"/>
            </a:lvl8pPr>
            <a:lvl9pPr lvl="8">
              <a:defRPr lang="en-US" sz="1800"/>
            </a:lvl9pPr>
          </a:lstStyle>
          <a:p>
            <a:pPr marL="0" lv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pPr>
            <a:r>
              <a:rPr lang="en-US" sz="2800" b="true" i="false">
                <a:solidFill>
                  <a:srgbClr val="000000"/>
                </a:solidFill>
                <a:latin typeface="Comic Sans MS"/>
                <a:ea typeface="宋体"/>
              </a:rPr>
              <a:t>Dynamic Memory Allocation</a:t>
            </a:r>
            <a:endParaRPr lang="en-US" sz="2800" b="true" i="false">
              <a:solidFill>
                <a:srgbClr val="000000"/>
              </a:solidFill>
              <a:latin typeface="Comic Sans MS"/>
              <a:ea typeface="宋体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>
  <p:cSld>
    <p:spTree>
      <p:nvGrpSpPr>
        <p:cNvPr id="1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Rectangle 41"/>
          <p:cNvSpPr>
            <a:spLocks noGrp="true" noChangeShapeType="true"/>
          </p:cNvSpPr>
          <p:nvPr/>
        </p:nvSpPr>
        <p:spPr>
          <a:xfrm rot="0" flipH="false" flipV="false">
            <a:off x="396875" y="4325937"/>
            <a:ext cx="8061325" cy="1066800"/>
          </a:xfrm>
          <a:prstGeom prst="rect">
            <a:avLst/>
          </a:prstGeom>
          <a:solidFill>
            <a:srgbClr val="E6E6E6"/>
          </a:solidFill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1223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Keeping Track of Free Blocks</a:t>
            </a:r>
            <a:endParaRPr/>
          </a:p>
        </p:txBody>
      </p:sp>
      <p:sp>
        <p:nvSpPr>
          <p:cNvPr id="1224" name="Content Placeholder 2"/>
          <p:cNvSpPr>
            <a:spLocks noGrp="true" noChangeShapeType="true"/>
          </p:cNvSpPr>
          <p:nvPr>
            <p:ph type="obj"/>
          </p:nvPr>
        </p:nvSpPr>
        <p:spPr>
          <a:xfrm rot="0" flipH="false" flipV="false">
            <a:off x="396875" y="1406525"/>
            <a:ext cx="8289925" cy="53752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sz="2400"/>
              <a:t>Method 1: </a:t>
            </a:r>
            <a:r>
              <a:rPr lang="en-US" sz="2400" b="false" i="true" u="none">
                <a:solidFill>
                  <a:srgbClr val="C00000">
                    <a:alpha val="100000"/>
                  </a:srgbClr>
                </a:solidFill>
              </a:rPr>
              <a:t>Implicit list </a:t>
            </a:r>
            <a:r>
              <a:rPr lang="en-US" sz="2400"/>
              <a:t>using length—links all blocks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 lang="en-US" sz="2400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 lang="en-US" sz="2400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sz="2400"/>
              <a:t>Method 2: </a:t>
            </a: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Explicit list</a:t>
            </a:r>
            <a:r>
              <a:rPr sz="2400">
                <a:solidFill>
                  <a:srgbClr val="C00000">
                    <a:alpha val="100000"/>
                  </a:srgbClr>
                </a:solidFill>
              </a:rPr>
              <a:t> </a:t>
            </a:r>
            <a:r>
              <a:rPr sz="2400"/>
              <a:t>among the free blocks using pointers</a:t>
            </a: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SzPct val="100000"/>
              <a:buChar char="•"/>
            </a:pP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None/>
            </a:pP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SzPct val="100000"/>
              <a:buChar char="•"/>
            </a:pPr>
            <a:r>
              <a:rPr sz="2400" b="false" i="false" u="none"/>
              <a:t>Method 3: </a:t>
            </a: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Segregated free list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SzPct val="100000"/>
              <a:buChar char="–"/>
            </a:pPr>
            <a:r>
              <a:rPr lang="en-US" sz="2000" b="false" i="false" u="none"/>
              <a:t>Different free lists for different size classes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SzPct val="100000"/>
              <a:buChar char="–"/>
            </a:pPr>
            <a:endParaRPr/>
          </a:p>
          <a:p>
            <a:pPr marL="342900" lvl="0" indent="-342900">
              <a:lnSpc>
                <a:spcPct val="83000"/>
              </a:lnSpc>
              <a:spcBef>
                <a:spcPct val="20000"/>
              </a:spcBef>
              <a:buSzPct val="100000"/>
              <a:buChar char="•"/>
            </a:pPr>
            <a:r>
              <a:rPr lang="en-US" sz="2400" b="false" i="false" u="none"/>
              <a:t>Method 4: </a:t>
            </a: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Blocks sorted by size</a:t>
            </a:r>
            <a:endParaRPr/>
          </a:p>
          <a:p>
            <a:pPr marL="742950" lvl="1" indent="-285750">
              <a:lnSpc>
                <a:spcPct val="88000"/>
              </a:lnSpc>
              <a:spcBef>
                <a:spcPct val="20000"/>
              </a:spcBef>
              <a:buSzPct val="100000"/>
              <a:buChar char="–"/>
            </a:pPr>
            <a:r>
              <a:rPr sz="2000" b="false" i="false" u="none"/>
              <a:t>Can use a balanced tree (e.g. Red-Black tree) with pointers within each free block, and the length used as a key</a:t>
            </a:r>
            <a:endParaRPr/>
          </a:p>
        </p:txBody>
      </p:sp>
      <p:sp>
        <p:nvSpPr>
          <p:cNvPr id="1225" name="Rectangle 4"/>
          <p:cNvSpPr>
            <a:spLocks noGrp="true" noChangeShapeType="true"/>
          </p:cNvSpPr>
          <p:nvPr/>
        </p:nvSpPr>
        <p:spPr>
          <a:xfrm>
            <a:off x="16002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5</a:t>
            </a:r>
            <a:endParaRPr/>
          </a:p>
        </p:txBody>
      </p:sp>
      <p:sp>
        <p:nvSpPr>
          <p:cNvPr id="1226" name="Rectangle 5"/>
          <p:cNvSpPr>
            <a:spLocks noGrp="true" noChangeShapeType="true"/>
          </p:cNvSpPr>
          <p:nvPr/>
        </p:nvSpPr>
        <p:spPr>
          <a:xfrm>
            <a:off x="19050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27" name="Rectangle 6"/>
          <p:cNvSpPr>
            <a:spLocks noGrp="true" noChangeShapeType="true"/>
          </p:cNvSpPr>
          <p:nvPr/>
        </p:nvSpPr>
        <p:spPr>
          <a:xfrm>
            <a:off x="22098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28" name="Rectangle 7"/>
          <p:cNvSpPr>
            <a:spLocks noGrp="true" noChangeShapeType="true"/>
          </p:cNvSpPr>
          <p:nvPr/>
        </p:nvSpPr>
        <p:spPr>
          <a:xfrm>
            <a:off x="25146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29" name="Rectangle 8"/>
          <p:cNvSpPr>
            <a:spLocks noGrp="true" noChangeShapeType="true"/>
          </p:cNvSpPr>
          <p:nvPr/>
        </p:nvSpPr>
        <p:spPr>
          <a:xfrm>
            <a:off x="28194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30" name="Rectangle 9"/>
          <p:cNvSpPr>
            <a:spLocks noGrp="true" noChangeShapeType="true"/>
          </p:cNvSpPr>
          <p:nvPr/>
        </p:nvSpPr>
        <p:spPr>
          <a:xfrm>
            <a:off x="31242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1231" name="Rectangle 10"/>
          <p:cNvSpPr>
            <a:spLocks noGrp="true" noChangeShapeType="true"/>
          </p:cNvSpPr>
          <p:nvPr/>
        </p:nvSpPr>
        <p:spPr>
          <a:xfrm>
            <a:off x="34290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32" name="Rectangle 11"/>
          <p:cNvSpPr>
            <a:spLocks noGrp="true" noChangeShapeType="true"/>
          </p:cNvSpPr>
          <p:nvPr/>
        </p:nvSpPr>
        <p:spPr>
          <a:xfrm>
            <a:off x="37338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33" name="Rectangle 12"/>
          <p:cNvSpPr>
            <a:spLocks noGrp="true" noChangeShapeType="true"/>
          </p:cNvSpPr>
          <p:nvPr/>
        </p:nvSpPr>
        <p:spPr>
          <a:xfrm>
            <a:off x="40386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34" name="Rectangle 13"/>
          <p:cNvSpPr>
            <a:spLocks noGrp="true" noChangeShapeType="true"/>
          </p:cNvSpPr>
          <p:nvPr/>
        </p:nvSpPr>
        <p:spPr>
          <a:xfrm>
            <a:off x="46482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35" name="Rectangle 14"/>
          <p:cNvSpPr>
            <a:spLocks noGrp="true" noChangeShapeType="true"/>
          </p:cNvSpPr>
          <p:nvPr/>
        </p:nvSpPr>
        <p:spPr>
          <a:xfrm>
            <a:off x="49530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36" name="Rectangle 15"/>
          <p:cNvSpPr>
            <a:spLocks noGrp="true" noChangeShapeType="true"/>
          </p:cNvSpPr>
          <p:nvPr/>
        </p:nvSpPr>
        <p:spPr>
          <a:xfrm>
            <a:off x="52578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37" name="Rectangle 16"/>
          <p:cNvSpPr>
            <a:spLocks noGrp="true" noChangeShapeType="true"/>
          </p:cNvSpPr>
          <p:nvPr/>
        </p:nvSpPr>
        <p:spPr>
          <a:xfrm>
            <a:off x="55626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38" name="Rectangle 17"/>
          <p:cNvSpPr>
            <a:spLocks noGrp="true" noChangeShapeType="true"/>
          </p:cNvSpPr>
          <p:nvPr/>
        </p:nvSpPr>
        <p:spPr>
          <a:xfrm>
            <a:off x="58674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39" name="Rectangle 18"/>
          <p:cNvSpPr>
            <a:spLocks noGrp="true" noChangeShapeType="true"/>
          </p:cNvSpPr>
          <p:nvPr/>
        </p:nvSpPr>
        <p:spPr>
          <a:xfrm>
            <a:off x="61722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1240" name="Rectangle 19"/>
          <p:cNvSpPr>
            <a:spLocks noGrp="true" noChangeShapeType="true"/>
          </p:cNvSpPr>
          <p:nvPr/>
        </p:nvSpPr>
        <p:spPr>
          <a:xfrm>
            <a:off x="6477000" y="22098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41" name="Rectangle 20"/>
          <p:cNvSpPr>
            <a:spLocks noGrp="true" noChangeShapeType="true"/>
          </p:cNvSpPr>
          <p:nvPr/>
        </p:nvSpPr>
        <p:spPr>
          <a:xfrm>
            <a:off x="4343400" y="22098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6</a:t>
            </a:r>
            <a:endParaRPr/>
          </a:p>
        </p:txBody>
      </p:sp>
      <p:sp>
        <p:nvSpPr>
          <p:cNvPr id="1242" name="Freeform 39"/>
          <p:cNvSpPr>
            <a:spLocks noGrp="true" noChangeShapeType="true"/>
          </p:cNvSpPr>
          <p:nvPr/>
        </p:nvSpPr>
        <p:spPr>
          <a:xfrm>
            <a:off x="1752600" y="1973262"/>
            <a:ext cx="15240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528"/>
              <a:gd name="gd4" fmla="val 0"/>
              <a:gd name="gd5" fmla="val 960"/>
              <a:gd name="gd6" fmla="val 144"/>
              <a:gd name="gd7" fmla="*/ w 0 960"/>
              <a:gd name="gd8" fmla="*/ h 0 144"/>
              <a:gd name="gd9" fmla="*/ w 21600 960"/>
              <a:gd name="gd10" fmla="*/ h 21600 144"/>
            </a:gdLst>
            <a:ahLst/>
            <a:cxnLst/>
            <a:rect l="gd7" t="gd8" r="gd9" b="gd10"/>
            <a:pathLst>
              <a:path w="960" h="144">
                <a:moveTo>
                  <a:pt x="gd1" y="gd2"/>
                </a:moveTo>
                <a:cubicBezTo>
                  <a:pt x="184" y="72"/>
                  <a:pt x="368" y="0"/>
                  <a:pt x="528" y="0"/>
                </a:cubicBezTo>
                <a:cubicBezTo>
                  <a:pt x="688" y="0"/>
                  <a:pt x="824" y="72"/>
                  <a:pt x="960" y="144"/>
                </a:cubicBezTo>
              </a:path>
              <a:path w="960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43" name="Freeform 40"/>
          <p:cNvSpPr>
            <a:spLocks noGrp="true" noChangeShapeType="true"/>
          </p:cNvSpPr>
          <p:nvPr/>
        </p:nvSpPr>
        <p:spPr>
          <a:xfrm>
            <a:off x="3276600" y="1973262"/>
            <a:ext cx="12192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384"/>
              <a:gd name="gd4" fmla="val 0"/>
              <a:gd name="gd5" fmla="val 768"/>
              <a:gd name="gd6" fmla="val 144"/>
              <a:gd name="gd7" fmla="*/ w 0 768"/>
              <a:gd name="gd8" fmla="*/ h 0 144"/>
              <a:gd name="gd9" fmla="*/ w 21600 768"/>
              <a:gd name="gd10" fmla="*/ h 21600 144"/>
            </a:gdLst>
            <a:ahLst/>
            <a:cxnLst/>
            <a:rect l="gd7" t="gd8" r="gd9" b="gd10"/>
            <a:pathLst>
              <a:path w="768" h="144">
                <a:moveTo>
                  <a:pt x="gd1" y="gd2"/>
                </a:moveTo>
                <a:cubicBezTo>
                  <a:pt x="128" y="72"/>
                  <a:pt x="256" y="0"/>
                  <a:pt x="384" y="0"/>
                </a:cubicBezTo>
                <a:cubicBezTo>
                  <a:pt x="512" y="0"/>
                  <a:pt x="640" y="72"/>
                  <a:pt x="768" y="144"/>
                </a:cubicBezTo>
              </a:path>
              <a:path w="768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44" name="Freeform 41"/>
          <p:cNvSpPr>
            <a:spLocks noGrp="true" noChangeShapeType="true"/>
          </p:cNvSpPr>
          <p:nvPr/>
        </p:nvSpPr>
        <p:spPr>
          <a:xfrm>
            <a:off x="4495800" y="1973262"/>
            <a:ext cx="1828800" cy="228600"/>
          </a:xfrm>
          <a:custGeom>
            <a:avLst/>
            <a:gdLst>
              <a:gd name="gd0" fmla="val 65536"/>
              <a:gd name="gd1" fmla="val 0"/>
              <a:gd name="gd2" fmla="val 144"/>
              <a:gd name="gd3" fmla="val 576"/>
              <a:gd name="gd4" fmla="val 0"/>
              <a:gd name="gd5" fmla="val 1152"/>
              <a:gd name="gd6" fmla="val 144"/>
              <a:gd name="gd7" fmla="*/ w 0 1152"/>
              <a:gd name="gd8" fmla="*/ h 0 144"/>
              <a:gd name="gd9" fmla="*/ w 21600 1152"/>
              <a:gd name="gd10" fmla="*/ h 21600 144"/>
            </a:gdLst>
            <a:ahLst/>
            <a:cxnLst/>
            <a:rect l="gd7" t="gd8" r="gd9" b="gd10"/>
            <a:pathLst>
              <a:path w="1152" h="144">
                <a:moveTo>
                  <a:pt x="gd1" y="gd2"/>
                </a:moveTo>
                <a:cubicBezTo>
                  <a:pt x="192" y="72"/>
                  <a:pt x="384" y="0"/>
                  <a:pt x="576" y="0"/>
                </a:cubicBezTo>
                <a:cubicBezTo>
                  <a:pt x="768" y="0"/>
                  <a:pt x="960" y="72"/>
                  <a:pt x="1152" y="144"/>
                </a:cubicBezTo>
              </a:path>
              <a:path w="1152" h="14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45" name="Rectangle 21"/>
          <p:cNvSpPr>
            <a:spLocks noGrp="true" noChangeShapeType="true"/>
          </p:cNvSpPr>
          <p:nvPr/>
        </p:nvSpPr>
        <p:spPr>
          <a:xfrm>
            <a:off x="16002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</a:rPr>
              <a:t>5</a:t>
            </a:r>
            <a:endParaRPr/>
          </a:p>
        </p:txBody>
      </p:sp>
      <p:sp>
        <p:nvSpPr>
          <p:cNvPr id="1246" name="Rectangle 22"/>
          <p:cNvSpPr>
            <a:spLocks noGrp="true" noChangeShapeType="true"/>
          </p:cNvSpPr>
          <p:nvPr/>
        </p:nvSpPr>
        <p:spPr>
          <a:xfrm>
            <a:off x="19050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47" name="Rectangle 23"/>
          <p:cNvSpPr>
            <a:spLocks noGrp="true" noChangeShapeType="true"/>
          </p:cNvSpPr>
          <p:nvPr/>
        </p:nvSpPr>
        <p:spPr>
          <a:xfrm>
            <a:off x="22098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48" name="Rectangle 24"/>
          <p:cNvSpPr>
            <a:spLocks noGrp="true" noChangeShapeType="true"/>
          </p:cNvSpPr>
          <p:nvPr/>
        </p:nvSpPr>
        <p:spPr>
          <a:xfrm>
            <a:off x="25146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49" name="Rectangle 25"/>
          <p:cNvSpPr>
            <a:spLocks noGrp="true" noChangeShapeType="true"/>
          </p:cNvSpPr>
          <p:nvPr/>
        </p:nvSpPr>
        <p:spPr>
          <a:xfrm>
            <a:off x="28194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50" name="Rectangle 26"/>
          <p:cNvSpPr>
            <a:spLocks noGrp="true" noChangeShapeType="true"/>
          </p:cNvSpPr>
          <p:nvPr/>
        </p:nvSpPr>
        <p:spPr>
          <a:xfrm>
            <a:off x="31242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4</a:t>
            </a:r>
            <a:endParaRPr/>
          </a:p>
        </p:txBody>
      </p:sp>
      <p:sp>
        <p:nvSpPr>
          <p:cNvPr id="1251" name="Rectangle 27"/>
          <p:cNvSpPr>
            <a:spLocks noGrp="true" noChangeShapeType="true"/>
          </p:cNvSpPr>
          <p:nvPr/>
        </p:nvSpPr>
        <p:spPr>
          <a:xfrm>
            <a:off x="34290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52" name="Rectangle 28"/>
          <p:cNvSpPr>
            <a:spLocks noGrp="true" noChangeShapeType="true"/>
          </p:cNvSpPr>
          <p:nvPr/>
        </p:nvSpPr>
        <p:spPr>
          <a:xfrm>
            <a:off x="37338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53" name="Rectangle 29"/>
          <p:cNvSpPr>
            <a:spLocks noGrp="true" noChangeShapeType="true"/>
          </p:cNvSpPr>
          <p:nvPr/>
        </p:nvSpPr>
        <p:spPr>
          <a:xfrm>
            <a:off x="40386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54" name="Rectangle 30"/>
          <p:cNvSpPr>
            <a:spLocks noGrp="true" noChangeShapeType="true"/>
          </p:cNvSpPr>
          <p:nvPr/>
        </p:nvSpPr>
        <p:spPr>
          <a:xfrm>
            <a:off x="46482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55" name="Rectangle 31"/>
          <p:cNvSpPr>
            <a:spLocks noGrp="true" noChangeShapeType="true"/>
          </p:cNvSpPr>
          <p:nvPr/>
        </p:nvSpPr>
        <p:spPr>
          <a:xfrm>
            <a:off x="49530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56" name="Rectangle 32"/>
          <p:cNvSpPr>
            <a:spLocks noGrp="true" noChangeShapeType="true"/>
          </p:cNvSpPr>
          <p:nvPr/>
        </p:nvSpPr>
        <p:spPr>
          <a:xfrm>
            <a:off x="52578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57" name="Rectangle 33"/>
          <p:cNvSpPr>
            <a:spLocks noGrp="true" noChangeShapeType="true"/>
          </p:cNvSpPr>
          <p:nvPr/>
        </p:nvSpPr>
        <p:spPr>
          <a:xfrm>
            <a:off x="55626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58" name="Rectangle 34"/>
          <p:cNvSpPr>
            <a:spLocks noGrp="true" noChangeShapeType="true"/>
          </p:cNvSpPr>
          <p:nvPr/>
        </p:nvSpPr>
        <p:spPr>
          <a:xfrm>
            <a:off x="58674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59" name="Rectangle 35"/>
          <p:cNvSpPr>
            <a:spLocks noGrp="true" noChangeShapeType="true"/>
          </p:cNvSpPr>
          <p:nvPr/>
        </p:nvSpPr>
        <p:spPr>
          <a:xfrm>
            <a:off x="61722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2</a:t>
            </a:r>
            <a:endParaRPr/>
          </a:p>
        </p:txBody>
      </p:sp>
      <p:sp>
        <p:nvSpPr>
          <p:cNvPr id="1260" name="Rectangle 36"/>
          <p:cNvSpPr>
            <a:spLocks noGrp="true" noChangeShapeType="true"/>
          </p:cNvSpPr>
          <p:nvPr/>
        </p:nvSpPr>
        <p:spPr>
          <a:xfrm>
            <a:off x="6477000" y="3962400"/>
            <a:ext cx="304800" cy="304800"/>
          </a:xfrm>
          <a:prstGeom prst="rect">
            <a:avLst/>
          </a:prstGeom>
          <a:solidFill>
            <a:srgbClr val="C0C0C0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61" name="Rectangle 37"/>
          <p:cNvSpPr>
            <a:spLocks noGrp="true" noChangeShapeType="true"/>
          </p:cNvSpPr>
          <p:nvPr/>
        </p:nvSpPr>
        <p:spPr>
          <a:xfrm>
            <a:off x="4343400" y="3962400"/>
            <a:ext cx="304800" cy="304800"/>
          </a:xfrm>
          <a:prstGeom prst="rect">
            <a:avLst/>
          </a:prstGeom>
          <a:ln w="324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lnSpc>
                <a:spcPct val="98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</a:rPr>
              <a:t>6</a:t>
            </a:r>
            <a:endParaRPr/>
          </a:p>
        </p:txBody>
      </p:sp>
      <p:sp>
        <p:nvSpPr>
          <p:cNvPr id="1262" name="Freeform 38"/>
          <p:cNvSpPr>
            <a:spLocks noGrp="true" noChangeShapeType="true"/>
          </p:cNvSpPr>
          <p:nvPr/>
        </p:nvSpPr>
        <p:spPr>
          <a:xfrm>
            <a:off x="2057400" y="3632200"/>
            <a:ext cx="2438400" cy="482600"/>
          </a:xfrm>
          <a:custGeom>
            <a:avLst/>
            <a:gdLst>
              <a:gd name="gd0" fmla="val 65536"/>
              <a:gd name="gd1" fmla="val 0"/>
              <a:gd name="gd2" fmla="val 304"/>
              <a:gd name="gd3" fmla="val 912"/>
              <a:gd name="gd4" fmla="val 16"/>
              <a:gd name="gd5" fmla="val 1536"/>
              <a:gd name="gd6" fmla="val 208"/>
              <a:gd name="gd7" fmla="*/ w 0 1536"/>
              <a:gd name="gd8" fmla="*/ h 0 304"/>
              <a:gd name="gd9" fmla="*/ w 21600 1536"/>
              <a:gd name="gd10" fmla="*/ h 21600 304"/>
            </a:gdLst>
            <a:ahLst/>
            <a:cxnLst/>
            <a:rect l="gd7" t="gd8" r="gd9" b="gd10"/>
            <a:pathLst>
              <a:path w="1536" h="304">
                <a:moveTo>
                  <a:pt x="gd1" y="gd2"/>
                </a:moveTo>
                <a:cubicBezTo>
                  <a:pt x="328" y="167"/>
                  <a:pt x="656" y="31"/>
                  <a:pt x="912" y="16"/>
                </a:cubicBezTo>
                <a:cubicBezTo>
                  <a:pt x="1167" y="0"/>
                  <a:pt x="1351" y="104"/>
                  <a:pt x="1536" y="208"/>
                </a:cubicBezTo>
              </a:path>
              <a:path w="1536" h="304"/>
            </a:pathLst>
          </a:custGeom>
          <a:noFill/>
          <a:ln w="25560">
            <a:solidFill>
              <a:schemeClr val="dk1"/>
            </a:solidFill>
            <a:round/>
            <a:headEnd/>
            <a:tailEnd type="triangle" w="med" len="med"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p="http://schemas.openxmlformats.org/presentationml/2006/main">
  <p:cSld>
    <p:spTree>
      <p:nvGrpSpPr>
        <p:cNvPr id="12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04800" y="493712"/>
            <a:ext cx="82296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Segregated List (Seglist) Allocators</a:t>
            </a:r>
            <a:endParaRPr/>
          </a:p>
        </p:txBody>
      </p:sp>
      <p:sp>
        <p:nvSpPr>
          <p:cNvPr id="1265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03212" y="1373187"/>
            <a:ext cx="8307387" cy="52562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/>
              <a:t>Each </a:t>
            </a: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size class</a:t>
            </a:r>
            <a:r>
              <a:rPr sz="2400">
                <a:solidFill>
                  <a:srgbClr val="C00000">
                    <a:alpha val="100000"/>
                  </a:srgbClr>
                </a:solidFill>
              </a:rPr>
              <a:t> </a:t>
            </a:r>
            <a:r>
              <a:rPr sz="2400"/>
              <a:t>of blocks has its own free list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400"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400"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400"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400"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400"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400"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/>
              <a:t>Often have separate classes for each small size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/>
              <a:t>For larger sizes: One class for each </a:t>
            </a:r>
            <a:r>
              <a:rPr sz="2400">
                <a:solidFill>
                  <a:srgbClr val="FF0000">
                    <a:alpha val="100000"/>
                  </a:srgbClr>
                </a:solidFill>
              </a:rPr>
              <a:t>two-power</a:t>
            </a:r>
            <a:r>
              <a:rPr lang="en-US" sz="2400"/>
              <a:t> size</a:t>
            </a:r>
            <a:endParaRPr/>
          </a:p>
          <a:p>
            <a:pPr lvl="1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sz="2400"/>
              <a:t>e.g., Memcached (slab)</a:t>
            </a:r>
            <a:endParaRPr/>
          </a:p>
        </p:txBody>
      </p:sp>
      <p:sp>
        <p:nvSpPr>
          <p:cNvPr id="1266" name="Rectangle 3"/>
          <p:cNvSpPr>
            <a:spLocks noGrp="true" noChangeShapeType="true"/>
          </p:cNvSpPr>
          <p:nvPr/>
        </p:nvSpPr>
        <p:spPr>
          <a:xfrm>
            <a:off x="1447800" y="19494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67" name="Rectangle 4"/>
          <p:cNvSpPr>
            <a:spLocks noGrp="true" noChangeShapeType="true"/>
          </p:cNvSpPr>
          <p:nvPr/>
        </p:nvSpPr>
        <p:spPr>
          <a:xfrm>
            <a:off x="1752600" y="19494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68" name="Rectangle 5"/>
          <p:cNvSpPr>
            <a:spLocks noGrp="true" noChangeShapeType="true"/>
          </p:cNvSpPr>
          <p:nvPr/>
        </p:nvSpPr>
        <p:spPr>
          <a:xfrm>
            <a:off x="2362200" y="19494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69" name="Rectangle 6"/>
          <p:cNvSpPr>
            <a:spLocks noGrp="true" noChangeShapeType="true"/>
          </p:cNvSpPr>
          <p:nvPr/>
        </p:nvSpPr>
        <p:spPr>
          <a:xfrm>
            <a:off x="2667000" y="19494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70" name="Rectangle 7"/>
          <p:cNvSpPr>
            <a:spLocks noGrp="true" noChangeShapeType="true"/>
          </p:cNvSpPr>
          <p:nvPr/>
        </p:nvSpPr>
        <p:spPr>
          <a:xfrm>
            <a:off x="3276600" y="19494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71" name="Rectangle 8"/>
          <p:cNvSpPr>
            <a:spLocks noGrp="true" noChangeShapeType="true"/>
          </p:cNvSpPr>
          <p:nvPr/>
        </p:nvSpPr>
        <p:spPr>
          <a:xfrm>
            <a:off x="3581400" y="19494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72" name="Rectangle 9"/>
          <p:cNvSpPr>
            <a:spLocks noGrp="true" noChangeShapeType="true"/>
          </p:cNvSpPr>
          <p:nvPr/>
        </p:nvSpPr>
        <p:spPr>
          <a:xfrm>
            <a:off x="4191000" y="19494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73" name="Rectangle 10"/>
          <p:cNvSpPr>
            <a:spLocks noGrp="true" noChangeShapeType="true"/>
          </p:cNvSpPr>
          <p:nvPr/>
        </p:nvSpPr>
        <p:spPr>
          <a:xfrm>
            <a:off x="4495800" y="19494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74" name="Rectangle 11"/>
          <p:cNvSpPr>
            <a:spLocks noGrp="true" noChangeShapeType="true"/>
          </p:cNvSpPr>
          <p:nvPr/>
        </p:nvSpPr>
        <p:spPr>
          <a:xfrm>
            <a:off x="14478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75" name="Rectangle 12"/>
          <p:cNvSpPr>
            <a:spLocks noGrp="true" noChangeShapeType="true"/>
          </p:cNvSpPr>
          <p:nvPr/>
        </p:nvSpPr>
        <p:spPr>
          <a:xfrm>
            <a:off x="17526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76" name="Rectangle 13"/>
          <p:cNvSpPr>
            <a:spLocks noGrp="true" noChangeShapeType="true"/>
          </p:cNvSpPr>
          <p:nvPr/>
        </p:nvSpPr>
        <p:spPr>
          <a:xfrm>
            <a:off x="20574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77" name="Rectangle 14"/>
          <p:cNvSpPr>
            <a:spLocks noGrp="true" noChangeShapeType="true"/>
          </p:cNvSpPr>
          <p:nvPr/>
        </p:nvSpPr>
        <p:spPr>
          <a:xfrm>
            <a:off x="26670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78" name="Rectangle 15"/>
          <p:cNvSpPr>
            <a:spLocks noGrp="true" noChangeShapeType="true"/>
          </p:cNvSpPr>
          <p:nvPr/>
        </p:nvSpPr>
        <p:spPr>
          <a:xfrm>
            <a:off x="29718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79" name="Rectangle 16"/>
          <p:cNvSpPr>
            <a:spLocks noGrp="true" noChangeShapeType="true"/>
          </p:cNvSpPr>
          <p:nvPr/>
        </p:nvSpPr>
        <p:spPr>
          <a:xfrm>
            <a:off x="32766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80" name="Rectangle 17"/>
          <p:cNvSpPr>
            <a:spLocks noGrp="true" noChangeShapeType="true"/>
          </p:cNvSpPr>
          <p:nvPr/>
        </p:nvSpPr>
        <p:spPr>
          <a:xfrm>
            <a:off x="38862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81" name="Rectangle 18"/>
          <p:cNvSpPr>
            <a:spLocks noGrp="true" noChangeShapeType="true"/>
          </p:cNvSpPr>
          <p:nvPr/>
        </p:nvSpPr>
        <p:spPr>
          <a:xfrm>
            <a:off x="41910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82" name="Rectangle 19"/>
          <p:cNvSpPr>
            <a:spLocks noGrp="true" noChangeShapeType="true"/>
          </p:cNvSpPr>
          <p:nvPr/>
        </p:nvSpPr>
        <p:spPr>
          <a:xfrm>
            <a:off x="44958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83" name="Rectangle 20"/>
          <p:cNvSpPr>
            <a:spLocks noGrp="true" noChangeShapeType="true"/>
          </p:cNvSpPr>
          <p:nvPr/>
        </p:nvSpPr>
        <p:spPr>
          <a:xfrm>
            <a:off x="51054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84" name="Rectangle 21"/>
          <p:cNvSpPr>
            <a:spLocks noGrp="true" noChangeShapeType="true"/>
          </p:cNvSpPr>
          <p:nvPr/>
        </p:nvSpPr>
        <p:spPr>
          <a:xfrm>
            <a:off x="54102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85" name="Rectangle 22"/>
          <p:cNvSpPr>
            <a:spLocks noGrp="true" noChangeShapeType="true"/>
          </p:cNvSpPr>
          <p:nvPr/>
        </p:nvSpPr>
        <p:spPr>
          <a:xfrm>
            <a:off x="57150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86" name="Rectangle 23"/>
          <p:cNvSpPr>
            <a:spLocks noGrp="true" noChangeShapeType="true"/>
          </p:cNvSpPr>
          <p:nvPr/>
        </p:nvSpPr>
        <p:spPr>
          <a:xfrm>
            <a:off x="14478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87" name="Rectangle 24"/>
          <p:cNvSpPr>
            <a:spLocks noGrp="true" noChangeShapeType="true"/>
          </p:cNvSpPr>
          <p:nvPr/>
        </p:nvSpPr>
        <p:spPr>
          <a:xfrm>
            <a:off x="17526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88" name="Rectangle 25"/>
          <p:cNvSpPr>
            <a:spLocks noGrp="true" noChangeShapeType="true"/>
          </p:cNvSpPr>
          <p:nvPr/>
        </p:nvSpPr>
        <p:spPr>
          <a:xfrm>
            <a:off x="20574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89" name="Rectangle 26"/>
          <p:cNvSpPr>
            <a:spLocks noGrp="true" noChangeShapeType="true"/>
          </p:cNvSpPr>
          <p:nvPr/>
        </p:nvSpPr>
        <p:spPr>
          <a:xfrm>
            <a:off x="23622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90" name="Rectangle 27"/>
          <p:cNvSpPr>
            <a:spLocks noGrp="true" noChangeShapeType="true"/>
          </p:cNvSpPr>
          <p:nvPr/>
        </p:nvSpPr>
        <p:spPr>
          <a:xfrm>
            <a:off x="29718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91" name="Rectangle 28"/>
          <p:cNvSpPr>
            <a:spLocks noGrp="true" noChangeShapeType="true"/>
          </p:cNvSpPr>
          <p:nvPr/>
        </p:nvSpPr>
        <p:spPr>
          <a:xfrm>
            <a:off x="32766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92" name="Rectangle 29"/>
          <p:cNvSpPr>
            <a:spLocks noGrp="true" noChangeShapeType="true"/>
          </p:cNvSpPr>
          <p:nvPr/>
        </p:nvSpPr>
        <p:spPr>
          <a:xfrm>
            <a:off x="35814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93" name="Rectangle 30"/>
          <p:cNvSpPr>
            <a:spLocks noGrp="true" noChangeShapeType="true"/>
          </p:cNvSpPr>
          <p:nvPr/>
        </p:nvSpPr>
        <p:spPr>
          <a:xfrm>
            <a:off x="38862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94" name="Rectangle 31"/>
          <p:cNvSpPr>
            <a:spLocks noGrp="true" noChangeShapeType="true"/>
          </p:cNvSpPr>
          <p:nvPr/>
        </p:nvSpPr>
        <p:spPr>
          <a:xfrm>
            <a:off x="44958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95" name="Rectangle 32"/>
          <p:cNvSpPr>
            <a:spLocks noGrp="true" noChangeShapeType="true"/>
          </p:cNvSpPr>
          <p:nvPr/>
        </p:nvSpPr>
        <p:spPr>
          <a:xfrm>
            <a:off x="48006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96" name="Rectangle 33"/>
          <p:cNvSpPr>
            <a:spLocks noGrp="true" noChangeShapeType="true"/>
          </p:cNvSpPr>
          <p:nvPr/>
        </p:nvSpPr>
        <p:spPr>
          <a:xfrm>
            <a:off x="51054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97" name="Rectangle 34"/>
          <p:cNvSpPr>
            <a:spLocks noGrp="true" noChangeShapeType="true"/>
          </p:cNvSpPr>
          <p:nvPr/>
        </p:nvSpPr>
        <p:spPr>
          <a:xfrm>
            <a:off x="5410200" y="33210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98" name="Rectangle 35"/>
          <p:cNvSpPr>
            <a:spLocks noGrp="true" noChangeShapeType="true"/>
          </p:cNvSpPr>
          <p:nvPr/>
        </p:nvSpPr>
        <p:spPr>
          <a:xfrm>
            <a:off x="14478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299" name="Rectangle 36"/>
          <p:cNvSpPr>
            <a:spLocks noGrp="true" noChangeShapeType="true"/>
          </p:cNvSpPr>
          <p:nvPr/>
        </p:nvSpPr>
        <p:spPr>
          <a:xfrm>
            <a:off x="17526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00" name="Rectangle 37"/>
          <p:cNvSpPr>
            <a:spLocks noGrp="true" noChangeShapeType="true"/>
          </p:cNvSpPr>
          <p:nvPr/>
        </p:nvSpPr>
        <p:spPr>
          <a:xfrm>
            <a:off x="20574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01" name="Rectangle 38"/>
          <p:cNvSpPr>
            <a:spLocks noGrp="true" noChangeShapeType="true"/>
          </p:cNvSpPr>
          <p:nvPr/>
        </p:nvSpPr>
        <p:spPr>
          <a:xfrm>
            <a:off x="23622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02" name="Rectangle 39"/>
          <p:cNvSpPr>
            <a:spLocks noGrp="true" noChangeShapeType="true"/>
          </p:cNvSpPr>
          <p:nvPr/>
        </p:nvSpPr>
        <p:spPr>
          <a:xfrm>
            <a:off x="26670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03" name="Rectangle 40"/>
          <p:cNvSpPr>
            <a:spLocks noGrp="true" noChangeShapeType="true"/>
          </p:cNvSpPr>
          <p:nvPr/>
        </p:nvSpPr>
        <p:spPr>
          <a:xfrm>
            <a:off x="29718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04" name="Rectangle 41"/>
          <p:cNvSpPr>
            <a:spLocks noGrp="true" noChangeShapeType="true"/>
          </p:cNvSpPr>
          <p:nvPr/>
        </p:nvSpPr>
        <p:spPr>
          <a:xfrm>
            <a:off x="32766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05" name="Rectangle 42"/>
          <p:cNvSpPr>
            <a:spLocks noGrp="true" noChangeShapeType="true"/>
          </p:cNvSpPr>
          <p:nvPr/>
        </p:nvSpPr>
        <p:spPr>
          <a:xfrm>
            <a:off x="35814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06" name="Rectangle 43"/>
          <p:cNvSpPr>
            <a:spLocks noGrp="true" noChangeShapeType="true"/>
          </p:cNvSpPr>
          <p:nvPr/>
        </p:nvSpPr>
        <p:spPr>
          <a:xfrm>
            <a:off x="41910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07" name="Rectangle 44"/>
          <p:cNvSpPr>
            <a:spLocks noGrp="true" noChangeShapeType="true"/>
          </p:cNvSpPr>
          <p:nvPr/>
        </p:nvSpPr>
        <p:spPr>
          <a:xfrm>
            <a:off x="44958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08" name="Rectangle 45"/>
          <p:cNvSpPr>
            <a:spLocks noGrp="true" noChangeShapeType="true"/>
          </p:cNvSpPr>
          <p:nvPr/>
        </p:nvSpPr>
        <p:spPr>
          <a:xfrm>
            <a:off x="48006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09" name="Rectangle 46"/>
          <p:cNvSpPr>
            <a:spLocks noGrp="true" noChangeShapeType="true"/>
          </p:cNvSpPr>
          <p:nvPr/>
        </p:nvSpPr>
        <p:spPr>
          <a:xfrm>
            <a:off x="51054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10" name="Rectangle 47"/>
          <p:cNvSpPr>
            <a:spLocks noGrp="true" noChangeShapeType="true"/>
          </p:cNvSpPr>
          <p:nvPr/>
        </p:nvSpPr>
        <p:spPr>
          <a:xfrm>
            <a:off x="54102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11" name="Rectangle 48"/>
          <p:cNvSpPr>
            <a:spLocks noGrp="true" noChangeShapeType="true"/>
          </p:cNvSpPr>
          <p:nvPr/>
        </p:nvSpPr>
        <p:spPr>
          <a:xfrm>
            <a:off x="5715000" y="40068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12" name="Rectangle 49"/>
          <p:cNvSpPr>
            <a:spLocks noGrp="true" noChangeShapeType="true"/>
          </p:cNvSpPr>
          <p:nvPr/>
        </p:nvSpPr>
        <p:spPr>
          <a:xfrm>
            <a:off x="63246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13" name="Rectangle 50"/>
          <p:cNvSpPr>
            <a:spLocks noGrp="true" noChangeShapeType="true"/>
          </p:cNvSpPr>
          <p:nvPr/>
        </p:nvSpPr>
        <p:spPr>
          <a:xfrm>
            <a:off x="66294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14" name="Rectangle 51"/>
          <p:cNvSpPr>
            <a:spLocks noGrp="true" noChangeShapeType="true"/>
          </p:cNvSpPr>
          <p:nvPr/>
        </p:nvSpPr>
        <p:spPr>
          <a:xfrm>
            <a:off x="6934200" y="26352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15" name="Rectangle 52"/>
          <p:cNvSpPr>
            <a:spLocks noGrp="true" noChangeShapeType="true"/>
          </p:cNvSpPr>
          <p:nvPr/>
        </p:nvSpPr>
        <p:spPr>
          <a:xfrm>
            <a:off x="14478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16" name="Rectangle 53"/>
          <p:cNvSpPr>
            <a:spLocks noGrp="true" noChangeShapeType="true"/>
          </p:cNvSpPr>
          <p:nvPr/>
        </p:nvSpPr>
        <p:spPr>
          <a:xfrm>
            <a:off x="17526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17" name="Rectangle 54"/>
          <p:cNvSpPr>
            <a:spLocks noGrp="true" noChangeShapeType="true"/>
          </p:cNvSpPr>
          <p:nvPr/>
        </p:nvSpPr>
        <p:spPr>
          <a:xfrm>
            <a:off x="20574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18" name="Rectangle 55"/>
          <p:cNvSpPr>
            <a:spLocks noGrp="true" noChangeShapeType="true"/>
          </p:cNvSpPr>
          <p:nvPr/>
        </p:nvSpPr>
        <p:spPr>
          <a:xfrm>
            <a:off x="23622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19" name="Rectangle 56"/>
          <p:cNvSpPr>
            <a:spLocks noGrp="true" noChangeShapeType="true"/>
          </p:cNvSpPr>
          <p:nvPr/>
        </p:nvSpPr>
        <p:spPr>
          <a:xfrm>
            <a:off x="26670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20" name="Rectangle 57"/>
          <p:cNvSpPr>
            <a:spLocks noGrp="true" noChangeShapeType="true"/>
          </p:cNvSpPr>
          <p:nvPr/>
        </p:nvSpPr>
        <p:spPr>
          <a:xfrm>
            <a:off x="29718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21" name="Rectangle 58"/>
          <p:cNvSpPr>
            <a:spLocks noGrp="true" noChangeShapeType="true"/>
          </p:cNvSpPr>
          <p:nvPr/>
        </p:nvSpPr>
        <p:spPr>
          <a:xfrm>
            <a:off x="32766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22" name="Rectangle 59"/>
          <p:cNvSpPr>
            <a:spLocks noGrp="true" noChangeShapeType="true"/>
          </p:cNvSpPr>
          <p:nvPr/>
        </p:nvSpPr>
        <p:spPr>
          <a:xfrm>
            <a:off x="35814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23" name="Rectangle 60"/>
          <p:cNvSpPr>
            <a:spLocks noGrp="true" noChangeShapeType="true"/>
          </p:cNvSpPr>
          <p:nvPr/>
        </p:nvSpPr>
        <p:spPr>
          <a:xfrm>
            <a:off x="38862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24" name="Rectangle 61"/>
          <p:cNvSpPr>
            <a:spLocks noGrp="true" noChangeShapeType="true"/>
          </p:cNvSpPr>
          <p:nvPr/>
        </p:nvSpPr>
        <p:spPr>
          <a:xfrm>
            <a:off x="41910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25" name="Rectangle 62"/>
          <p:cNvSpPr>
            <a:spLocks noGrp="true" noChangeShapeType="true"/>
          </p:cNvSpPr>
          <p:nvPr/>
        </p:nvSpPr>
        <p:spPr>
          <a:xfrm>
            <a:off x="44958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26" name="Rectangle 63"/>
          <p:cNvSpPr>
            <a:spLocks noGrp="true" noChangeShapeType="true"/>
          </p:cNvSpPr>
          <p:nvPr/>
        </p:nvSpPr>
        <p:spPr>
          <a:xfrm>
            <a:off x="48006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27" name="Rectangle 64"/>
          <p:cNvSpPr>
            <a:spLocks noGrp="true" noChangeShapeType="true"/>
          </p:cNvSpPr>
          <p:nvPr/>
        </p:nvSpPr>
        <p:spPr>
          <a:xfrm>
            <a:off x="51054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28" name="Rectangle 65"/>
          <p:cNvSpPr>
            <a:spLocks noGrp="true" noChangeShapeType="true"/>
          </p:cNvSpPr>
          <p:nvPr/>
        </p:nvSpPr>
        <p:spPr>
          <a:xfrm>
            <a:off x="54102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29" name="Rectangle 66"/>
          <p:cNvSpPr>
            <a:spLocks noGrp="true" noChangeShapeType="true"/>
          </p:cNvSpPr>
          <p:nvPr/>
        </p:nvSpPr>
        <p:spPr>
          <a:xfrm>
            <a:off x="57150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30" name="Rectangle 67"/>
          <p:cNvSpPr>
            <a:spLocks noGrp="true" noChangeShapeType="true"/>
          </p:cNvSpPr>
          <p:nvPr/>
        </p:nvSpPr>
        <p:spPr>
          <a:xfrm>
            <a:off x="6019800" y="4692650"/>
            <a:ext cx="304800" cy="304800"/>
          </a:xfrm>
          <a:prstGeom prst="rect">
            <a:avLst/>
          </a:prstGeom>
          <a:solidFill>
            <a:srgbClr val="F2F2F2"/>
          </a:solidFill>
          <a:ln w="190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331" name="Text Box 68"/>
          <p:cNvSpPr txBox="true">
            <a:spLocks noGrp="true" noChangeShapeType="true"/>
          </p:cNvSpPr>
          <p:nvPr/>
        </p:nvSpPr>
        <p:spPr>
          <a:xfrm>
            <a:off x="915987" y="1949450"/>
            <a:ext cx="452437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1-2</a:t>
            </a:r>
            <a:endParaRPr/>
          </a:p>
        </p:txBody>
      </p:sp>
      <p:sp>
        <p:nvSpPr>
          <p:cNvPr id="1332" name="Text Box 69"/>
          <p:cNvSpPr txBox="true">
            <a:spLocks noGrp="true" noChangeShapeType="true"/>
          </p:cNvSpPr>
          <p:nvPr/>
        </p:nvSpPr>
        <p:spPr>
          <a:xfrm>
            <a:off x="1068387" y="2635250"/>
            <a:ext cx="293687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3</a:t>
            </a:r>
            <a:endParaRPr/>
          </a:p>
        </p:txBody>
      </p:sp>
      <p:sp>
        <p:nvSpPr>
          <p:cNvPr id="1333" name="Text Box 70"/>
          <p:cNvSpPr txBox="true">
            <a:spLocks noGrp="true" noChangeShapeType="true"/>
          </p:cNvSpPr>
          <p:nvPr/>
        </p:nvSpPr>
        <p:spPr>
          <a:xfrm>
            <a:off x="1050925" y="3305175"/>
            <a:ext cx="29527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4</a:t>
            </a:r>
            <a:endParaRPr/>
          </a:p>
        </p:txBody>
      </p:sp>
      <p:sp>
        <p:nvSpPr>
          <p:cNvPr id="1334" name="Text Box 71"/>
          <p:cNvSpPr txBox="true">
            <a:spLocks noGrp="true" noChangeShapeType="true"/>
          </p:cNvSpPr>
          <p:nvPr/>
        </p:nvSpPr>
        <p:spPr>
          <a:xfrm>
            <a:off x="915987" y="4006850"/>
            <a:ext cx="452437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5-8</a:t>
            </a:r>
            <a:endParaRPr/>
          </a:p>
        </p:txBody>
      </p:sp>
      <p:sp>
        <p:nvSpPr>
          <p:cNvPr id="1335" name="Text Box 72"/>
          <p:cNvSpPr txBox="true">
            <a:spLocks noGrp="true" noChangeShapeType="true"/>
          </p:cNvSpPr>
          <p:nvPr/>
        </p:nvSpPr>
        <p:spPr>
          <a:xfrm>
            <a:off x="763587" y="4692650"/>
            <a:ext cx="573087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9-inf</a:t>
            </a:r>
            <a:endParaRPr/>
          </a:p>
        </p:txBody>
      </p:sp>
      <p:sp>
        <p:nvSpPr>
          <p:cNvPr id="1336" name="Line 73"/>
          <p:cNvSpPr>
            <a:spLocks noGrp="true" noChangeShapeType="true"/>
          </p:cNvSpPr>
          <p:nvPr/>
        </p:nvSpPr>
        <p:spPr>
          <a:xfrm>
            <a:off x="2057400" y="21018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37" name="Line 74"/>
          <p:cNvSpPr>
            <a:spLocks noGrp="true" noChangeShapeType="true"/>
          </p:cNvSpPr>
          <p:nvPr/>
        </p:nvSpPr>
        <p:spPr>
          <a:xfrm>
            <a:off x="2971800" y="21018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38" name="Line 75"/>
          <p:cNvSpPr>
            <a:spLocks noGrp="true" noChangeShapeType="true"/>
          </p:cNvSpPr>
          <p:nvPr/>
        </p:nvSpPr>
        <p:spPr>
          <a:xfrm>
            <a:off x="3886200" y="41592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39" name="Line 76"/>
          <p:cNvSpPr>
            <a:spLocks noGrp="true" noChangeShapeType="true"/>
          </p:cNvSpPr>
          <p:nvPr/>
        </p:nvSpPr>
        <p:spPr>
          <a:xfrm>
            <a:off x="3886200" y="21018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40" name="Line 77"/>
          <p:cNvSpPr>
            <a:spLocks noGrp="true" noChangeShapeType="true"/>
          </p:cNvSpPr>
          <p:nvPr/>
        </p:nvSpPr>
        <p:spPr>
          <a:xfrm>
            <a:off x="2362200" y="27876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41" name="Line 78"/>
          <p:cNvSpPr>
            <a:spLocks noGrp="true" noChangeShapeType="true"/>
          </p:cNvSpPr>
          <p:nvPr/>
        </p:nvSpPr>
        <p:spPr>
          <a:xfrm>
            <a:off x="4800600" y="27876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42" name="Line 79"/>
          <p:cNvSpPr>
            <a:spLocks noGrp="true" noChangeShapeType="true"/>
          </p:cNvSpPr>
          <p:nvPr/>
        </p:nvSpPr>
        <p:spPr>
          <a:xfrm>
            <a:off x="3581400" y="27876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43" name="Line 80"/>
          <p:cNvSpPr>
            <a:spLocks noGrp="true" noChangeShapeType="true"/>
          </p:cNvSpPr>
          <p:nvPr/>
        </p:nvSpPr>
        <p:spPr>
          <a:xfrm>
            <a:off x="2667000" y="34734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44" name="Line 81"/>
          <p:cNvSpPr>
            <a:spLocks noGrp="true" noChangeShapeType="true"/>
          </p:cNvSpPr>
          <p:nvPr/>
        </p:nvSpPr>
        <p:spPr>
          <a:xfrm>
            <a:off x="6019800" y="27876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45" name="Line 82"/>
          <p:cNvSpPr>
            <a:spLocks noGrp="true" noChangeShapeType="true"/>
          </p:cNvSpPr>
          <p:nvPr/>
        </p:nvSpPr>
        <p:spPr>
          <a:xfrm>
            <a:off x="4191000" y="34734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46" name="Line 83"/>
          <p:cNvSpPr>
            <a:spLocks noGrp="true" noChangeShapeType="true"/>
          </p:cNvSpPr>
          <p:nvPr/>
        </p:nvSpPr>
        <p:spPr>
          <a:xfrm>
            <a:off x="4800600" y="21018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47" name="Line 84"/>
          <p:cNvSpPr>
            <a:spLocks noGrp="true" noChangeShapeType="true"/>
          </p:cNvSpPr>
          <p:nvPr/>
        </p:nvSpPr>
        <p:spPr>
          <a:xfrm>
            <a:off x="7239000" y="27876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48" name="Line 85"/>
          <p:cNvSpPr>
            <a:spLocks noGrp="true" noChangeShapeType="true"/>
          </p:cNvSpPr>
          <p:nvPr/>
        </p:nvSpPr>
        <p:spPr>
          <a:xfrm>
            <a:off x="6019800" y="41592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49" name="Line 86"/>
          <p:cNvSpPr>
            <a:spLocks noGrp="true" noChangeShapeType="true"/>
          </p:cNvSpPr>
          <p:nvPr/>
        </p:nvSpPr>
        <p:spPr>
          <a:xfrm>
            <a:off x="5715000" y="34734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50" name="Line 87"/>
          <p:cNvSpPr>
            <a:spLocks noGrp="true" noChangeShapeType="true"/>
          </p:cNvSpPr>
          <p:nvPr/>
        </p:nvSpPr>
        <p:spPr>
          <a:xfrm>
            <a:off x="6324600" y="4845050"/>
            <a:ext cx="304800" cy="1587"/>
          </a:xfrm>
          <a:prstGeom prst="line">
            <a:avLst/>
          </a:prstGeom>
          <a:noFill/>
          <a:ln w="1905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351" name="Rectangle 88"/>
          <p:cNvSpPr>
            <a:spLocks noGrp="true" noChangeShapeType="true"/>
          </p:cNvSpPr>
          <p:nvPr/>
        </p:nvSpPr>
        <p:spPr>
          <a:xfrm>
            <a:off x="457200" y="5410200"/>
            <a:ext cx="8534400" cy="1295400"/>
          </a:xfrm>
          <a:prstGeom prst="rect">
            <a:avLst/>
          </a:prstGeom>
          <a:noFill/>
        </p:spPr>
        <p:txBody>
          <a:bodyPr lIns="90360" tIns="44280" rIns="90360" bIns="44280"/>
          <a:lstStyle/>
          <a:p>
            <a:pPr/>
            <a:endParaRPr sz="1400" dirty="false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p="http://schemas.openxmlformats.org/presentationml/2006/main">
  <p:cSld>
    <p:spTree>
      <p:nvGrpSpPr>
        <p:cNvPr id="13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GB"/>
              <a:t>Segregated List (Seglist) Allocators</a:t>
            </a:r>
            <a:endParaRPr/>
          </a:p>
        </p:txBody>
      </p:sp>
      <p:sp>
        <p:nvSpPr>
          <p:cNvPr id="1354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686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#1. 简单分离存储（Simple Segregated Storage）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#2. 分离适配（Segregated Fit）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#3. 伙伴系统（Buddy System）</a:t>
            </a:r>
            <a:endParaRPr/>
          </a:p>
        </p:txBody>
      </p:sp>
      <p:sp>
        <p:nvSpPr>
          <p:cNvPr id="1355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p="http://schemas.openxmlformats.org/presentationml/2006/main">
  <p:cSld>
    <p:spTree>
      <p:nvGrpSpPr>
        <p:cNvPr id="13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GB"/>
              <a:t>Segregated List (Seglist) Allocators</a:t>
            </a:r>
            <a:endParaRPr/>
          </a:p>
        </p:txBody>
      </p:sp>
      <p:sp>
        <p:nvSpPr>
          <p:cNvPr id="1358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6106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#1. </a:t>
            </a:r>
            <a:r>
              <a:rPr lang="zh-CN"/>
              <a:t>简单分离存储</a:t>
            </a:r>
            <a:r>
              <a:rPr lang="en-US"/>
              <a:t>(</a:t>
            </a:r>
            <a:r>
              <a:rPr lang="zh-CN"/>
              <a:t>Simple segregated storage)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每个大小类的空闲链表包含大小相等的块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如</a:t>
            </a:r>
            <a:r>
              <a:rPr lang="zh-CN" b="false" i="false" u="none"/>
              <a:t>{17~32}</a:t>
            </a:r>
            <a:r>
              <a:rPr lang="zh-CN" b="false" i="false" u="none"/>
              <a:t>类，所有块的大小都是</a:t>
            </a:r>
            <a:r>
              <a:rPr lang="zh-CN" b="false" i="false" u="none"/>
              <a:t>32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按照目标大小选择对应的类，从中分配一个块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如目标大小是</a:t>
            </a:r>
            <a:r>
              <a:rPr lang="zh-CN" b="false" i="false" u="none"/>
              <a:t>20</a:t>
            </a:r>
            <a:r>
              <a:rPr lang="zh-CN" b="false" i="false" u="none"/>
              <a:t>，则分配一个</a:t>
            </a:r>
            <a:r>
              <a:rPr lang="zh-CN" b="false" i="false" u="none"/>
              <a:t>32</a:t>
            </a:r>
            <a:r>
              <a:rPr lang="zh-CN" b="false" i="false" u="none"/>
              <a:t>的块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如果该类中没有空间，就向</a:t>
            </a:r>
            <a:r>
              <a:rPr lang="zh-CN" b="false" i="false" u="none"/>
              <a:t>OS</a:t>
            </a:r>
            <a:r>
              <a:rPr lang="zh-CN" b="false" i="false" u="none"/>
              <a:t>申请一个这样大小的内存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优点：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分配和释放都很快速，常数时间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操作简单，没有</a:t>
            </a:r>
            <a:r>
              <a:rPr lang="en-US" b="false" i="false" u="none"/>
              <a:t>spliting</a:t>
            </a:r>
            <a:r>
              <a:rPr lang="zh-CN" b="false" i="false" u="none"/>
              <a:t>和</a:t>
            </a:r>
            <a:r>
              <a:rPr lang="en-US" b="false" i="false" u="none"/>
              <a:t>coalescing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已分配块不需要头尾（因为大小从类别中可知，也不合并）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分配和释放都在</a:t>
            </a:r>
            <a:r>
              <a:rPr lang="zh-CN" b="false" i="false" u="none"/>
              <a:t>free list</a:t>
            </a:r>
            <a:r>
              <a:rPr lang="zh-CN" b="false" i="false" u="none"/>
              <a:t>头部进行，所以只需要单项链表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缺点：内部碎片和外部碎片（因为不合并）</a:t>
            </a:r>
            <a:endParaRPr/>
          </a:p>
        </p:txBody>
      </p:sp>
      <p:sp>
        <p:nvSpPr>
          <p:cNvPr id="1359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p="http://schemas.openxmlformats.org/presentationml/2006/main">
  <p:cSld>
    <p:spTree>
      <p:nvGrpSpPr>
        <p:cNvPr id="13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GB"/>
              <a:t>Segregated List (Seglist) Allocators</a:t>
            </a:r>
            <a:endParaRPr/>
          </a:p>
        </p:txBody>
      </p:sp>
      <p:sp>
        <p:nvSpPr>
          <p:cNvPr id="1362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#2. </a:t>
            </a:r>
            <a:r>
              <a:rPr lang="zh-CN"/>
              <a:t>分离适配（</a:t>
            </a:r>
            <a:r>
              <a:rPr lang="zh-CN"/>
              <a:t>Segregated Fit</a:t>
            </a:r>
            <a:r>
              <a:rPr lang="zh-CN"/>
              <a:t>）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每个</a:t>
            </a:r>
            <a:r>
              <a:rPr lang="en-US" b="false" i="false" u="none"/>
              <a:t>free list</a:t>
            </a:r>
            <a:r>
              <a:rPr lang="en-US" b="false" i="false" u="none"/>
              <a:t>中是一个空间范围的</a:t>
            </a:r>
            <a:r>
              <a:rPr lang="en-US" b="false" i="false" u="none"/>
              <a:t>free blocks</a:t>
            </a:r>
            <a:endParaRPr/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To allocate a block of size </a:t>
            </a:r>
            <a:r>
              <a:rPr lang="en-US" b="false" i="true" u="none"/>
              <a:t>n</a:t>
            </a:r>
            <a:r>
              <a:rPr lang="zh-CN" b="false" i="false" u="none"/>
              <a:t>:</a:t>
            </a:r>
            <a:endParaRPr/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SzPct val="100000"/>
              <a:buChar char="•"/>
            </a:pPr>
            <a:r>
              <a:rPr lang="en-US" sz="1800" b="false" i="false" u="none"/>
              <a:t>搜索</a:t>
            </a:r>
            <a:r>
              <a:rPr lang="en-US" sz="1800" b="false" i="false" u="none"/>
              <a:t>free list</a:t>
            </a:r>
            <a:r>
              <a:rPr lang="en-US" sz="1800" b="false" i="false" u="none"/>
              <a:t>，直到找到合适的</a:t>
            </a:r>
            <a:r>
              <a:rPr lang="en-US" sz="1800" b="false" i="false" u="none"/>
              <a:t>block (m &gt;= n)</a:t>
            </a:r>
            <a:endParaRPr/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SzPct val="100000"/>
              <a:buChar char="•"/>
            </a:pPr>
            <a:r>
              <a:rPr lang="en-US" sz="1800" b="false" i="false" u="none"/>
              <a:t>如果找到了一个合适的</a:t>
            </a:r>
            <a:r>
              <a:rPr lang="en-US" sz="1800" b="false" i="false" u="none"/>
              <a:t>block:</a:t>
            </a:r>
            <a:endParaRPr/>
          </a:p>
          <a:p>
            <a:pPr marL="1600200" lvl="3" indent="-228600">
              <a:lnSpc>
                <a:spcPct val="90000"/>
              </a:lnSpc>
              <a:spcBef>
                <a:spcPct val="20000"/>
              </a:spcBef>
              <a:buSzPct val="100000"/>
              <a:buChar char="–"/>
            </a:pPr>
            <a:r>
              <a:rPr lang="zh-CN" sz="1800" b="false" i="false" u="none"/>
              <a:t>按照实际大小</a:t>
            </a:r>
            <a:r>
              <a:rPr lang="zh-CN" sz="1800" b="false" i="false" u="none"/>
              <a:t>n</a:t>
            </a:r>
            <a:r>
              <a:rPr lang="zh-CN" sz="1800" b="false" i="false" u="none"/>
              <a:t>分割块</a:t>
            </a:r>
            <a:endParaRPr/>
          </a:p>
          <a:p>
            <a:pPr marL="1600200" lvl="3" indent="-228600">
              <a:lnSpc>
                <a:spcPct val="90000"/>
              </a:lnSpc>
              <a:spcBef>
                <a:spcPct val="20000"/>
              </a:spcBef>
              <a:buSzPct val="100000"/>
              <a:buChar char="–"/>
            </a:pPr>
            <a:r>
              <a:rPr lang="zh-CN" sz="1800" b="false" i="false" u="none"/>
              <a:t>剩下的部分放到合适的队列中（</a:t>
            </a:r>
            <a:r>
              <a:rPr lang="zh-CN" sz="1800" b="false" i="false" u="none"/>
              <a:t>optional</a:t>
            </a:r>
            <a:r>
              <a:rPr lang="zh-CN" sz="1800" b="false" i="false" u="none"/>
              <a:t>）</a:t>
            </a:r>
            <a:endParaRPr/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SzPct val="100000"/>
              <a:buChar char="•"/>
            </a:pPr>
            <a:r>
              <a:rPr lang="en-US" sz="1800" b="false" i="false" u="none"/>
              <a:t>如果找不到块，就尝试下一级更大的队列</a:t>
            </a:r>
            <a:endParaRPr/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SzPct val="100000"/>
              <a:buChar char="•"/>
            </a:pPr>
            <a:r>
              <a:rPr lang="en-US" sz="1800" b="false" i="false" u="none"/>
              <a:t>不断重复，直到找到合适的</a:t>
            </a:r>
            <a:r>
              <a:rPr lang="en-US" sz="1800" b="false" i="false" u="none"/>
              <a:t>free block</a:t>
            </a:r>
            <a:endParaRPr/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SzPct val="100000"/>
              <a:buChar char="–"/>
            </a:pPr>
            <a:r>
              <a:rPr b="false" i="false" u="none"/>
              <a:t>If no block is found:</a:t>
            </a:r>
            <a:endParaRPr/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SzPct val="100000"/>
              <a:buChar char="•"/>
            </a:pPr>
            <a:r>
              <a:rPr lang="zh-CN" sz="1800" b="false" i="false" u="none"/>
              <a:t>向</a:t>
            </a:r>
            <a:r>
              <a:rPr lang="zh-CN" sz="1800" b="false" i="false" u="none"/>
              <a:t>OS</a:t>
            </a:r>
            <a:r>
              <a:rPr lang="zh-CN" sz="1800" b="false" i="false" u="none"/>
              <a:t>申请额外的</a:t>
            </a:r>
            <a:r>
              <a:rPr lang="zh-CN" sz="1800" b="false" i="false" u="none"/>
              <a:t>heap memory (using </a:t>
            </a:r>
            <a:r>
              <a:rPr lang="en-US" sz="1800" b="true" i="false" u="none">
                <a:latin typeface="Courier New"/>
                <a:ea typeface="宋体"/>
              </a:rPr>
              <a:t>sbrk()</a:t>
            </a:r>
            <a:r>
              <a:rPr lang="zh-CN" sz="1800" b="false" i="false" u="none"/>
              <a:t>)</a:t>
            </a:r>
            <a:endParaRPr/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SzPct val="100000"/>
              <a:buChar char="•"/>
            </a:pPr>
            <a:r>
              <a:rPr lang="zh-CN" sz="1800" b="false" i="false" u="none"/>
              <a:t>从新内存中分配</a:t>
            </a:r>
            <a:r>
              <a:rPr lang="zh-CN" sz="1800" b="false" i="false" u="none"/>
              <a:t>n bytes</a:t>
            </a:r>
            <a:endParaRPr/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SzPct val="100000"/>
              <a:buChar char="•"/>
            </a:pPr>
            <a:r>
              <a:rPr lang="zh-CN" sz="1800" b="false" i="false" u="none"/>
              <a:t>把剩下的部分放到合适的队列中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sp>
        <p:nvSpPr>
          <p:cNvPr id="1363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p="http://schemas.openxmlformats.org/presentationml/2006/main">
  <p:cSld>
    <p:spTree>
      <p:nvGrpSpPr>
        <p:cNvPr id="13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50837" y="381000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/>
              <a:t>Segregated List (Seglist) Allocators</a:t>
            </a:r>
            <a:endParaRPr/>
          </a:p>
        </p:txBody>
      </p:sp>
      <p:sp>
        <p:nvSpPr>
          <p:cNvPr id="1366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55600" y="14811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/>
              <a:t>To free a block: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b="false" i="false" u="none"/>
              <a:t>Coalesce and place on appropriate list 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b="false" i="false" u="none"/>
              <a:t>Advantages of seglist allocators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b="false" i="false" u="none"/>
              <a:t>Higher throughput</a:t>
            </a:r>
            <a:endParaRPr/>
          </a:p>
          <a:p>
            <a:pPr marL="1143000" lvl="2" indent="-228600">
              <a:lnSpc>
                <a:spcPct val="107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b="false" i="false" u="none"/>
              <a:t>log time for power-of-two size classes</a:t>
            </a:r>
            <a:endParaRPr/>
          </a:p>
          <a:p>
            <a:pPr marL="1143000" lvl="2" indent="-228600">
              <a:lnSpc>
                <a:spcPct val="107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b="false" i="false" u="none"/>
              <a:t>2</a:t>
            </a:r>
            <a:r>
              <a:rPr lang="en-US" b="false" i="false" u="none" baseline="30000"/>
              <a:t>n</a:t>
            </a:r>
            <a:r>
              <a:rPr lang="zh-CN" b="false" i="false" u="none"/>
              <a:t>，粗粒度，但简单高效（抓住主要矛盾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/>
              <a:t>Better memory utilization</a:t>
            </a:r>
            <a:endParaRPr/>
          </a:p>
          <a:p>
            <a:pPr marL="1143000" lvl="2" indent="-228600">
              <a:lnSpc>
                <a:spcPct val="107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>
                <a:solidFill>
                  <a:srgbClr val="FF0000">
                    <a:alpha val="100000"/>
                  </a:srgbClr>
                </a:solidFill>
              </a:rPr>
              <a:t>First-fit</a:t>
            </a:r>
            <a:r>
              <a:rPr b="false" i="false" u="none"/>
              <a:t> search of segregated free list </a:t>
            </a:r>
            <a:r>
              <a:rPr b="false" i="false" u="none">
                <a:solidFill>
                  <a:srgbClr val="FF0000">
                    <a:alpha val="100000"/>
                  </a:srgbClr>
                </a:solidFill>
              </a:rPr>
              <a:t>approximates</a:t>
            </a:r>
            <a:r>
              <a:rPr b="false" i="false" u="none"/>
              <a:t> a </a:t>
            </a:r>
            <a:r>
              <a:rPr b="false" i="false" u="none">
                <a:solidFill>
                  <a:srgbClr val="FF0000">
                    <a:alpha val="100000"/>
                  </a:srgbClr>
                </a:solidFill>
              </a:rPr>
              <a:t>best-fit</a:t>
            </a:r>
            <a:r>
              <a:rPr b="false" i="false" u="none"/>
              <a:t> search of entire heap.</a:t>
            </a:r>
            <a:endParaRPr/>
          </a:p>
          <a:p>
            <a:pPr marL="1143000" lvl="2" indent="-228600">
              <a:lnSpc>
                <a:spcPct val="107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b="false" i="false" u="none"/>
              <a:t>Extreme case: Giving each block its own size class is equivalent to best-fit.</a:t>
            </a:r>
            <a:endParaRPr/>
          </a:p>
          <a:p>
            <a:pPr marL="342900" lvl="0" indent="-342900"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/>
              <a:t>C</a:t>
            </a:r>
            <a:r>
              <a:rPr lang="zh-CN" b="false" i="false" u="none"/>
              <a:t>标准库中的</a:t>
            </a:r>
            <a:r>
              <a:rPr lang="zh-CN" b="false" i="false" u="none"/>
              <a:t>GNU malloc</a:t>
            </a:r>
            <a:r>
              <a:rPr lang="zh-CN" b="false" i="false" u="none"/>
              <a:t>采用</a:t>
            </a:r>
            <a:r>
              <a:rPr lang="zh-CN"/>
              <a:t>Segregated Fit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p="http://schemas.openxmlformats.org/presentationml/2006/main">
  <p:cSld>
    <p:spTree>
      <p:nvGrpSpPr>
        <p:cNvPr id="13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Buddy Systems (</a:t>
            </a:r>
            <a:r>
              <a:rPr lang="zh-CN" b="true" i="false" u="none"/>
              <a:t>伙伴系统</a:t>
            </a:r>
            <a:r>
              <a:rPr lang="en-US" b="true" i="false" u="none"/>
              <a:t>)</a:t>
            </a:r>
            <a:endParaRPr/>
          </a:p>
        </p:txBody>
      </p:sp>
      <p:sp>
        <p:nvSpPr>
          <p:cNvPr id="1369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5240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107000"/>
              </a:lnSpc>
              <a:spcBef>
                <a:spcPct val="20000"/>
              </a:spcBef>
              <a:buSzPct val="100000"/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伙伴系统是</a:t>
            </a:r>
            <a:r>
              <a:rPr lang="zh-CN"/>
              <a:t>Segregated Fit</a:t>
            </a:r>
            <a:r>
              <a:rPr lang="en-US"/>
              <a:t>的一个特例</a:t>
            </a:r>
            <a:endParaRPr/>
          </a:p>
          <a:p>
            <a:pPr marL="742950" lvl="1" indent="-285750">
              <a:lnSpc>
                <a:spcPct val="107000"/>
              </a:lnSpc>
              <a:spcBef>
                <a:spcPct val="20000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/>
              <a:t>每个大小类都是</a:t>
            </a:r>
            <a:r>
              <a:rPr lang="zh-CN" b="false" i="false" u="none"/>
              <a:t>2</a:t>
            </a:r>
            <a:r>
              <a:rPr lang="zh-CN" b="false" i="false" u="none"/>
              <a:t>的整数幂</a:t>
            </a:r>
            <a:endParaRPr/>
          </a:p>
          <a:p>
            <a:pPr marL="342900" lvl="0" indent="-342900">
              <a:lnSpc>
                <a:spcPct val="107000"/>
              </a:lnSpc>
              <a:spcBef>
                <a:spcPct val="20000"/>
              </a:spcBef>
              <a:buSzPct val="100000"/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b="false" i="false" u="none"/>
              <a:t>堆空间</a:t>
            </a:r>
            <a:r>
              <a:rPr lang="en-US" b="false" i="false" u="none"/>
              <a:t>2</a:t>
            </a:r>
            <a:r>
              <a:rPr lang="zh-CN" b="false" i="false" u="none" baseline="30000"/>
              <a:t>m</a:t>
            </a:r>
            <a:r>
              <a:rPr lang="en-US" b="false" i="false" u="none"/>
              <a:t>，</a:t>
            </a:r>
            <a:r>
              <a:rPr lang="zh-CN" b="false" i="false" u="none"/>
              <a:t>每个</a:t>
            </a:r>
            <a:r>
              <a:rPr lang="en-US" b="false" i="false" u="none"/>
              <a:t>class</a:t>
            </a:r>
            <a:r>
              <a:rPr lang="zh-CN" b="false" i="false" u="none"/>
              <a:t>的</a:t>
            </a:r>
            <a:r>
              <a:rPr lang="en-US" b="false" i="false" u="none"/>
              <a:t>block </a:t>
            </a:r>
            <a:r>
              <a:rPr lang="en-US" b="false" i="false" u="none"/>
              <a:t>size</a:t>
            </a:r>
            <a:r>
              <a:rPr lang="zh-CN" b="false" i="false" u="none"/>
              <a:t>为</a:t>
            </a:r>
            <a:r>
              <a:rPr lang="en-US" b="false" i="false" u="none"/>
              <a:t>2</a:t>
            </a:r>
            <a:r>
              <a:rPr lang="zh-CN" b="false" i="false" u="none" baseline="30000"/>
              <a:t>k </a:t>
            </a:r>
            <a:r>
              <a:rPr lang="en-US" b="false" i="false" u="none"/>
              <a:t>(0&lt;=k&lt;=m)</a:t>
            </a:r>
            <a:endParaRPr/>
          </a:p>
          <a:p>
            <a:pPr marL="742950" lvl="1" indent="-285750">
              <a:lnSpc>
                <a:spcPct val="107000"/>
              </a:lnSpc>
              <a:spcBef>
                <a:spcPct val="20000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/>
              <a:t>最开始只有一个</a:t>
            </a:r>
            <a:r>
              <a:rPr lang="zh-CN" b="false" i="false" u="none"/>
              <a:t>2</a:t>
            </a:r>
            <a:r>
              <a:rPr lang="en-US" b="false" i="false" u="none" baseline="30000"/>
              <a:t>m</a:t>
            </a:r>
            <a:r>
              <a:rPr lang="zh-CN" b="false" i="false" u="none"/>
              <a:t>大小的块</a:t>
            </a:r>
            <a:endParaRPr/>
          </a:p>
          <a:p>
            <a:pPr marL="342900" lvl="0" indent="-342900">
              <a:lnSpc>
                <a:spcPct val="107000"/>
              </a:lnSpc>
              <a:spcBef>
                <a:spcPct val="20000"/>
              </a:spcBef>
              <a:buSzPct val="100000"/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b="false" i="false" u="none"/>
              <a:t>为了分配</a:t>
            </a:r>
            <a:r>
              <a:rPr lang="en-US" b="false" i="false" u="none"/>
              <a:t>2</a:t>
            </a:r>
            <a:r>
              <a:rPr lang="zh-CN" b="false" i="false" u="none" baseline="30000"/>
              <a:t>k</a:t>
            </a:r>
            <a:r>
              <a:rPr lang="en-US" b="false" i="false" u="none"/>
              <a:t>大小的块，我们找到一个</a:t>
            </a:r>
            <a:r>
              <a:rPr lang="zh-CN" b="false" i="false" u="none"/>
              <a:t>大小为</a:t>
            </a:r>
            <a:r>
              <a:rPr lang="en-US" b="false" i="false" u="none"/>
              <a:t>2</a:t>
            </a:r>
            <a:r>
              <a:rPr lang="zh-CN" b="false" i="false" u="none" baseline="30000"/>
              <a:t>j</a:t>
            </a:r>
            <a:r>
              <a:rPr lang="en-US" b="false" i="false" u="none"/>
              <a:t>的可用块（</a:t>
            </a:r>
            <a:r>
              <a:rPr lang="en-US" b="false" i="false" u="none"/>
              <a:t>k&lt;=j&lt;=m</a:t>
            </a:r>
            <a:r>
              <a:rPr lang="en-US" b="false" i="false" u="none"/>
              <a:t>）</a:t>
            </a:r>
            <a:endParaRPr/>
          </a:p>
          <a:p>
            <a:pPr marL="742950" lvl="1" indent="-285750">
              <a:lnSpc>
                <a:spcPct val="107000"/>
              </a:lnSpc>
              <a:spcBef>
                <a:spcPct val="20000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/>
              <a:t>如果</a:t>
            </a:r>
            <a:r>
              <a:rPr lang="zh-CN" b="false" i="false" u="none"/>
              <a:t>j=k</a:t>
            </a:r>
            <a:r>
              <a:rPr lang="zh-CN" b="false" i="false" u="none"/>
              <a:t>，那么分配完成</a:t>
            </a:r>
            <a:endParaRPr/>
          </a:p>
          <a:p>
            <a:pPr marL="742950" lvl="1" indent="-285750">
              <a:lnSpc>
                <a:spcPct val="107000"/>
              </a:lnSpc>
              <a:spcBef>
                <a:spcPct val="20000"/>
              </a:spcBef>
              <a:buSzPct val="100000"/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/>
              <a:t>如果</a:t>
            </a:r>
            <a:r>
              <a:rPr lang="zh-CN" b="false" i="false" u="none"/>
              <a:t>j&gt;k</a:t>
            </a:r>
            <a:r>
              <a:rPr lang="zh-CN" b="false" i="false" u="none"/>
              <a:t>，就递归二分这个块，直到</a:t>
            </a:r>
            <a:r>
              <a:rPr lang="zh-CN" b="false" i="false" u="none"/>
              <a:t>j=k</a:t>
            </a:r>
            <a:r>
              <a:rPr lang="zh-CN" b="false" i="false" u="none"/>
              <a:t>，并将</a:t>
            </a:r>
            <a:r>
              <a:rPr lang="zh-CN" b="false" i="false" u="none"/>
              <a:t>剩下的半块（即伙伴）放到相应的</a:t>
            </a:r>
            <a:r>
              <a:rPr lang="zh-CN" b="false" i="false" u="none"/>
              <a:t>free list</a:t>
            </a:r>
            <a:r>
              <a:rPr lang="zh-CN" b="false" i="false" u="none"/>
              <a:t>中</a:t>
            </a:r>
            <a:endParaRPr/>
          </a:p>
          <a:p>
            <a:pPr marL="342900" lvl="0" indent="-342900">
              <a:lnSpc>
                <a:spcPct val="107000"/>
              </a:lnSpc>
              <a:spcBef>
                <a:spcPct val="20000"/>
              </a:spcBef>
              <a:buSzPct val="100000"/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b="false" i="false" u="none"/>
              <a:t>当释放一个</a:t>
            </a:r>
            <a:r>
              <a:rPr lang="en-US" b="false" i="false" u="none"/>
              <a:t>2</a:t>
            </a:r>
            <a:r>
              <a:rPr lang="zh-CN" b="false" i="false" u="none" baseline="30000"/>
              <a:t>k</a:t>
            </a:r>
            <a:r>
              <a:rPr lang="en-US" b="false" i="false" u="none"/>
              <a:t>的块，就找到其伙伴进行合并，递归进行，直到遇到已分配的伙伴为止</a:t>
            </a:r>
            <a:endParaRPr/>
          </a:p>
        </p:txBody>
      </p:sp>
      <p:sp>
        <p:nvSpPr>
          <p:cNvPr id="1370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3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Buddy System</a:t>
            </a:r>
            <a:endParaRPr/>
          </a:p>
        </p:txBody>
      </p:sp>
      <p:sp>
        <p:nvSpPr>
          <p:cNvPr id="1373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例子，总空间是1MB（2</a:t>
            </a:r>
            <a:r>
              <a:rPr lang="zh-CN" baseline="30000"/>
              <a:t>20</a:t>
            </a:r>
            <a:r>
              <a:rPr lang="en-US"/>
              <a:t>）</a:t>
            </a:r>
            <a:endParaRPr/>
          </a:p>
        </p:txBody>
      </p:sp>
      <p:sp>
        <p:nvSpPr>
          <p:cNvPr id="1374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1375" name="图片 5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2238375"/>
            <a:ext cx="7239000" cy="4191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3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Buddy System</a:t>
            </a:r>
            <a:endParaRPr/>
          </a:p>
        </p:txBody>
      </p:sp>
      <p:sp>
        <p:nvSpPr>
          <p:cNvPr id="1378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Tree Representation of Buddy System</a:t>
            </a:r>
            <a:endParaRPr/>
          </a:p>
        </p:txBody>
      </p:sp>
      <p:sp>
        <p:nvSpPr>
          <p:cNvPr id="1379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1380" name="图片 5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00200" y="2133600"/>
            <a:ext cx="5583237" cy="4572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p="http://schemas.openxmlformats.org/presentationml/2006/main">
  <p:cSld>
    <p:spTree>
      <p:nvGrpSpPr>
        <p:cNvPr id="13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Buddy System</a:t>
            </a:r>
            <a:endParaRPr/>
          </a:p>
        </p:txBody>
      </p:sp>
      <p:sp>
        <p:nvSpPr>
          <p:cNvPr id="1383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如何找到伙伴？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给定一个块的地址和大小，很容易计算其伙伴的地址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如一个4B的块，地址为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xxx…x</a:t>
            </a:r>
            <a:r>
              <a:rPr lang="zh-CN" b="false" i="false" u="none">
                <a:solidFill>
                  <a:srgbClr val="FF0000"/>
                </a:solidFill>
              </a:rPr>
              <a:t>0</a:t>
            </a:r>
            <a:r>
              <a:rPr lang="en-US" b="false" i="false" u="none"/>
              <a:t>00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则它的伙伴地址为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xxx…x</a:t>
            </a:r>
            <a:r>
              <a:rPr lang="mr-IN" b="false" i="false" u="none">
                <a:solidFill>
                  <a:srgbClr val="FF0000"/>
                </a:solidFill>
              </a:rPr>
              <a:t>1</a:t>
            </a:r>
            <a:r>
              <a:rPr lang="en-US" b="false" i="false" u="none"/>
              <a:t>00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只有一位不同</a:t>
            </a:r>
            <a:endParaRPr/>
          </a:p>
        </p:txBody>
      </p:sp>
      <p:sp>
        <p:nvSpPr>
          <p:cNvPr id="1384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p="http://schemas.openxmlformats.org/presentationml/2006/main">
  <p:cSld>
    <p:spTree>
      <p:nvGrpSpPr>
        <p:cNvPr id="13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423862" y="646112"/>
            <a:ext cx="59436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/>
              <a:t>The </a:t>
            </a:r>
            <a:r>
              <a:rPr>
                <a:latin typeface="Courier New"/>
                <a:ea typeface="宋体"/>
              </a:rPr>
              <a:t>malloc</a:t>
            </a:r>
            <a:r>
              <a:rPr/>
              <a:t> Function</a:t>
            </a:r>
            <a:endParaRPr/>
          </a:p>
        </p:txBody>
      </p:sp>
      <p:sp>
        <p:nvSpPr>
          <p:cNvPr id="1387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442912" y="1600200"/>
            <a:ext cx="8624887" cy="4495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6pPr>
            <a:lvl7pPr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7pPr>
            <a:lvl8pPr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8pPr>
            <a:lvl9pPr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9pPr>
          </a:lstStyle>
          <a:p>
            <a:pPr marL="346075" lvl="0" indent="-346075">
              <a:lnSpc>
                <a:spcPct val="94000"/>
              </a:lnSpc>
              <a:spcBef>
                <a:spcPct val="20000"/>
              </a:spcBef>
              <a:buNone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1800">
                <a:latin typeface="Courier New"/>
              </a:rPr>
              <a:t>#include &lt;stdlib.h&gt;</a:t>
            </a:r>
            <a:endParaRPr/>
          </a:p>
          <a:p>
            <a:pPr marL="346075" lvl="0" indent="-346075">
              <a:lnSpc>
                <a:spcPct val="94000"/>
              </a:lnSpc>
              <a:spcBef>
                <a:spcPts val="1200"/>
              </a:spcBef>
              <a:buNone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1800" b="false" i="false" u="none">
                <a:latin typeface="Courier New"/>
              </a:rPr>
              <a:t>void *malloc(size_t size)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000" b="false" i="false" u="none"/>
              <a:t>Successful: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1800" b="false" i="false" u="none"/>
              <a:t>Returns a pointer to a memory block of at least </a:t>
            </a:r>
            <a:r>
              <a:rPr lang="en-GB" sz="1800" b="true" i="false" u="none">
                <a:latin typeface="Courier New"/>
              </a:rPr>
              <a:t>size</a:t>
            </a:r>
            <a:r>
              <a:rPr lang="en-GB" sz="1800" b="false" i="false" u="none"/>
              <a:t> bytes</a:t>
            </a:r>
            <a:br>
              <a:rPr lang="en-GB" sz="1800" b="false" i="false" u="none"/>
            </a:br>
            <a:r>
              <a:rPr lang="en-GB" sz="1800" b="false" i="false" u="none">
                <a:solidFill>
                  <a:srgbClr val="FF0000"/>
                </a:solidFill>
              </a:rPr>
              <a:t>aligned to </a:t>
            </a:r>
            <a:r>
              <a:rPr lang="en-GB" sz="1800" b="false" i="false" u="none"/>
              <a:t>an 8-byte (x86) or 16-byte (x86-64) boundary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1800" b="false" i="false" u="none"/>
              <a:t>If </a:t>
            </a:r>
            <a:r>
              <a:rPr lang="en-GB" sz="1800" b="true" i="false" u="none">
                <a:latin typeface="Courier New"/>
              </a:rPr>
              <a:t>size == 0</a:t>
            </a:r>
            <a:r>
              <a:rPr lang="zh-CN" sz="1800" b="false" i="false" u="none"/>
              <a:t>, returns NULL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zh-CN" sz="1800" b="false" i="false" u="none"/>
              <a:t>(如果需要更严格的对其，例如4K对齐，需要用memalign函数)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US" sz="2000" b="false" i="false" u="none"/>
              <a:t>Unsuccessful: returns NULL (0) and sets </a:t>
            </a:r>
            <a:r>
              <a:rPr lang="zh-CN" sz="2000" b="true" i="false" u="none">
                <a:latin typeface="Courier New"/>
              </a:rPr>
              <a:t>errno</a:t>
            </a:r>
            <a:endParaRPr/>
          </a:p>
          <a:p>
            <a:pPr marL="346075" lvl="0" indent="-346075">
              <a:lnSpc>
                <a:spcPct val="94000"/>
              </a:lnSpc>
              <a:spcBef>
                <a:spcPts val="1200"/>
              </a:spcBef>
              <a:buNone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p="http://schemas.openxmlformats.org/presentationml/2006/main">
  <p:cSld>
    <p:spTree>
      <p:nvGrpSpPr>
        <p:cNvPr id="13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Buddy System</a:t>
            </a:r>
            <a:endParaRPr/>
          </a:p>
        </p:txBody>
      </p:sp>
      <p:sp>
        <p:nvSpPr>
          <p:cNvPr id="1390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优点：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整齐，快速搜索和快速合并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缺点：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整齐，产生内部碎片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不适合通用目的的分配器，如果应用的分配单位以</a:t>
            </a:r>
            <a:r>
              <a:rPr lang="en-US" b="false" i="false" u="none"/>
              <a:t>2</a:t>
            </a:r>
            <a:r>
              <a:rPr lang="en-US" b="false" i="false" u="none"/>
              <a:t>的整数幂为主，则很适合</a:t>
            </a:r>
            <a:endParaRPr/>
          </a:p>
        </p:txBody>
      </p:sp>
      <p:sp>
        <p:nvSpPr>
          <p:cNvPr id="1391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3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Log-structured Allocator</a:t>
            </a:r>
            <a:endParaRPr/>
          </a:p>
        </p:txBody>
      </p:sp>
      <p:sp>
        <p:nvSpPr>
          <p:cNvPr id="1394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当</a:t>
            </a:r>
            <a:r>
              <a:rPr lang="en-US"/>
              <a:t>前</a:t>
            </a:r>
            <a:r>
              <a:rPr lang="zh-CN"/>
              <a:t>各种</a:t>
            </a:r>
            <a:r>
              <a:rPr lang="en-US"/>
              <a:t>memory </a:t>
            </a:r>
            <a:r>
              <a:rPr lang="en-US"/>
              <a:t>allocator</a:t>
            </a:r>
            <a:r>
              <a:rPr lang="en-US"/>
              <a:t>的内存利用率比较低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常见的</a:t>
            </a:r>
            <a:r>
              <a:rPr lang="zh-CN" b="false" i="false" u="none"/>
              <a:t>workload</a:t>
            </a:r>
            <a:r>
              <a:rPr lang="zh-CN" b="false" i="false" u="none"/>
              <a:t>测试发现，内存利用率只有</a:t>
            </a:r>
            <a:r>
              <a:rPr lang="zh-CN" b="false" i="false" u="none"/>
              <a:t>50%</a:t>
            </a:r>
            <a:r>
              <a:rPr lang="zh-CN" b="false" i="false" u="none"/>
              <a:t>左右</a:t>
            </a:r>
            <a:endParaRPr/>
          </a:p>
        </p:txBody>
      </p:sp>
      <p:sp>
        <p:nvSpPr>
          <p:cNvPr id="1395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1396" name="图片 6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513012"/>
            <a:ext cx="9144000" cy="2289175"/>
          </a:xfrm>
          <a:prstGeom prst="rect">
            <a:avLst/>
          </a:prstGeom>
          <a:noFill/>
        </p:spPr>
      </p:pic>
      <p:pic>
        <p:nvPicPr>
          <p:cNvPr id="1397" name="图片 8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7200" y="4960937"/>
            <a:ext cx="4940300" cy="1636712"/>
          </a:xfrm>
          <a:prstGeom prst="rect">
            <a:avLst/>
          </a:prstGeom>
          <a:noFill/>
        </p:spPr>
      </p:pic>
      <p:pic>
        <p:nvPicPr>
          <p:cNvPr id="1398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893129" y="223776"/>
            <a:ext cx="4082142" cy="690623"/>
          </a:xfrm>
          <a:prstGeom prst="rect"/>
        </p:spPr>
      </p:pic>
      <p:sp>
        <p:nvSpPr>
          <p:cNvPr id="1399" name=""/>
          <p:cNvSpPr txBox="true"/>
          <p:nvPr/>
        </p:nvSpPr>
        <p:spPr>
          <a:xfrm rot="0" flipH="false" flipV="false">
            <a:off x="5061839" y="914399"/>
            <a:ext cx="4082161" cy="571500"/>
          </a:xfrm>
          <a:prstGeom prst="rect"/>
        </p:spPr>
        <p:txBody>
          <a:bodyPr>
            <a:spAutoFit/>
          </a:bodyPr>
          <a:p>
            <a:pPr>
              <a:buNone/>
            </a:pPr>
            <a:r>
              <a:rPr sz="1050">
                <a:hlinkClick r:id="rId4"/>
              </a:rPr>
              <a:t>https://www.usenix.org/system/files/conference/fast14/fast14-paper_rumble.pdf</a:t>
            </a:r>
            <a:endParaRPr/>
          </a:p>
          <a:p>
            <a:pPr>
              <a:buNone/>
            </a:pPr>
            <a:endParaRPr lang="en-US" sz="105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p="http://schemas.openxmlformats.org/presentationml/2006/main">
  <p:cSld>
    <p:spTree>
      <p:nvGrpSpPr>
        <p:cNvPr id="14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Log-structured Allocator</a:t>
            </a:r>
            <a:endParaRPr/>
          </a:p>
        </p:txBody>
      </p:sp>
      <p:sp>
        <p:nvSpPr>
          <p:cNvPr id="1402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#1. Non-copying allocator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目前</a:t>
            </a:r>
            <a:r>
              <a:rPr lang="en-US"/>
              <a:t>C</a:t>
            </a:r>
            <a:r>
              <a:rPr lang="zh-CN"/>
              <a:t>语言</a:t>
            </a:r>
            <a:r>
              <a:rPr lang="en-US"/>
              <a:t>malloc</a:t>
            </a:r>
            <a:r>
              <a:rPr lang="zh-CN"/>
              <a:t>等常见</a:t>
            </a:r>
            <a:r>
              <a:rPr lang="en-US"/>
              <a:t>allocator</a:t>
            </a:r>
            <a:r>
              <a:rPr lang="zh-CN"/>
              <a:t>都属于这一类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不移动已分配的块，性能好，但</a:t>
            </a:r>
            <a:r>
              <a:rPr lang="zh-CN" b="false" i="false" u="none"/>
              <a:t>外部</a:t>
            </a:r>
            <a:r>
              <a:rPr lang="en-US" b="false" i="false" u="none"/>
              <a:t>碎片多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尤其不适应</a:t>
            </a:r>
            <a:r>
              <a:rPr lang="en-US" b="false" i="false" u="none"/>
              <a:t>workload</a:t>
            </a:r>
            <a:r>
              <a:rPr lang="zh-CN" b="false" i="false" u="none"/>
              <a:t>特征</a:t>
            </a:r>
            <a:r>
              <a:rPr lang="en-US" b="false" i="false" u="none"/>
              <a:t>变化的情况，例如</a:t>
            </a:r>
            <a:r>
              <a:rPr lang="zh-CN" b="false" i="false" u="none"/>
              <a:t>释放</a:t>
            </a:r>
            <a:r>
              <a:rPr lang="en-US" b="false" i="false" u="none"/>
              <a:t>10GB small objects</a:t>
            </a:r>
            <a:r>
              <a:rPr lang="en-US" b="false" i="false" u="none"/>
              <a:t>，然后</a:t>
            </a:r>
            <a:r>
              <a:rPr lang="zh-CN" b="false" i="false" u="none"/>
              <a:t>创建</a:t>
            </a:r>
            <a:r>
              <a:rPr lang="en-US" b="false" i="false" u="none"/>
              <a:t>10GB large objects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这种</a:t>
            </a:r>
            <a:r>
              <a:rPr lang="en-US" b="false" i="false" u="none"/>
              <a:t>变化</a:t>
            </a:r>
            <a:r>
              <a:rPr lang="en-US" b="false" i="false" u="none"/>
              <a:t>workload</a:t>
            </a:r>
            <a:r>
              <a:rPr lang="en-US" b="false" i="false" u="none"/>
              <a:t>对单个程序可能不容易发生，但对通用的存储系统来说却</a:t>
            </a:r>
            <a:r>
              <a:rPr lang="zh-CN" b="false" i="false" u="none"/>
              <a:t>比较</a:t>
            </a:r>
            <a:r>
              <a:rPr lang="en-US" b="false" i="false" u="none"/>
              <a:t>容易发生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sp>
        <p:nvSpPr>
          <p:cNvPr id="1403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p="http://schemas.openxmlformats.org/presentationml/2006/main">
  <p:cSld>
    <p:spTree>
      <p:nvGrpSpPr>
        <p:cNvPr id="14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Log-structured Allocator</a:t>
            </a:r>
            <a:endParaRPr/>
          </a:p>
        </p:txBody>
      </p:sp>
      <p:sp>
        <p:nvSpPr>
          <p:cNvPr id="1406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#2. Copying allocator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目前</a:t>
            </a:r>
            <a:r>
              <a:rPr lang="en-US" b="false" i="false" u="none"/>
              <a:t>Java</a:t>
            </a:r>
            <a:r>
              <a:rPr lang="zh-CN" b="false" i="false" u="none"/>
              <a:t>等很多语言的自动内存管理机制采用这类</a:t>
            </a:r>
            <a:r>
              <a:rPr lang="en-US" b="false" i="false" u="none"/>
              <a:t>allocator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通过移动</a:t>
            </a:r>
            <a:r>
              <a:rPr lang="en-US" b="false" i="false" u="none"/>
              <a:t>allocated blocks</a:t>
            </a:r>
            <a:r>
              <a:rPr lang="en-US" b="false" i="false" u="none"/>
              <a:t>来减少碎片，但性能开销大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所以一般都采用延迟</a:t>
            </a:r>
            <a:r>
              <a:rPr lang="en-US" b="false" i="false" u="none"/>
              <a:t>garbage collection (GC)</a:t>
            </a:r>
            <a:r>
              <a:rPr lang="en-US" b="false" i="false" u="none"/>
              <a:t>的方式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因此，一般需要已分配数据</a:t>
            </a:r>
            <a:r>
              <a:rPr lang="en-US" b="false" i="false" u="none"/>
              <a:t>1.5-5</a:t>
            </a:r>
            <a:r>
              <a:rPr lang="en-US" b="false" i="false" u="none"/>
              <a:t>倍的空间来保障高性能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另一个麻烦，当</a:t>
            </a:r>
            <a:r>
              <a:rPr lang="en-US" b="false" i="false" u="none"/>
              <a:t>allocated blocks</a:t>
            </a:r>
            <a:r>
              <a:rPr lang="en-US" b="false" i="false" u="none"/>
              <a:t>移动后，必须</a:t>
            </a:r>
            <a:r>
              <a:rPr lang="en-US" b="false" i="false" u="none"/>
              <a:t>halt threads</a:t>
            </a:r>
            <a:r>
              <a:rPr lang="en-US" b="false" i="false" u="none"/>
              <a:t>来更新指针的地址</a:t>
            </a:r>
            <a:r>
              <a:rPr lang="en-US" b="false" i="false" u="none"/>
              <a:t>(STW, stop-the-world)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现有最好的方案，也可能导致上百</a:t>
            </a:r>
            <a:r>
              <a:rPr lang="zh-CN" b="false" i="false" u="none"/>
              <a:t>ms</a:t>
            </a:r>
            <a:r>
              <a:rPr lang="zh-CN" b="false" i="false" u="none"/>
              <a:t>的</a:t>
            </a:r>
            <a:r>
              <a:rPr lang="zh-CN" b="false" i="false" u="none"/>
              <a:t>pause time</a:t>
            </a:r>
            <a:endParaRPr/>
          </a:p>
        </p:txBody>
      </p:sp>
      <p:sp>
        <p:nvSpPr>
          <p:cNvPr id="1407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Log-structured File System</a:t>
            </a:r>
            <a:endParaRPr/>
          </a:p>
        </p:txBody>
      </p:sp>
      <p:sp>
        <p:nvSpPr>
          <p:cNvPr id="1410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Rosenblum M, Ousterhout J K. The design and implementation of a log-structured file system[J]. ACM Transactions on Computer Systems (TOCS), 1992, 10(1): 26-52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Rosenblum </a:t>
            </a:r>
            <a:r>
              <a:rPr lang="en-US" b="false" i="false" u="none"/>
              <a:t>是</a:t>
            </a:r>
            <a:r>
              <a:rPr lang="en-US" b="false" i="false" u="none"/>
              <a:t> Vmware </a:t>
            </a:r>
            <a:r>
              <a:rPr lang="en-US" b="false" i="false" u="none"/>
              <a:t>的联合创始人，</a:t>
            </a:r>
            <a:r>
              <a:rPr lang="en-US" b="false" i="false" u="none"/>
              <a:t>Ousterhout </a:t>
            </a:r>
            <a:r>
              <a:rPr lang="en-US" b="false" i="false" u="none"/>
              <a:t>是</a:t>
            </a:r>
            <a:r>
              <a:rPr lang="en-US" b="false" i="false" u="none"/>
              <a:t> </a:t>
            </a:r>
            <a:r>
              <a:rPr lang="en-US" b="false" i="false" u="sng">
                <a:solidFill>
                  <a:schemeClr val="hlink">
                    <a:alpha val="100000"/>
                  </a:schemeClr>
                </a:solidFill>
                <a:hlinkClick r:id="rId1"/>
              </a:rPr>
              <a:t>Raft</a:t>
            </a:r>
            <a:r>
              <a:rPr lang="en-US" b="false" i="false" u="none"/>
              <a:t>的作者之一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减少随机写，</a:t>
            </a:r>
            <a:r>
              <a:rPr lang="zh-CN" b="false" i="false" u="none"/>
              <a:t>append-only</a:t>
            </a:r>
            <a:r>
              <a:rPr lang="zh-CN" b="false" i="false" u="none"/>
              <a:t>方式写入</a:t>
            </a:r>
            <a:r>
              <a:rPr lang="zh-CN" b="false" i="false" u="none"/>
              <a:t>insert/update</a:t>
            </a:r>
            <a:r>
              <a:rPr lang="zh-CN" b="false" i="false" u="none"/>
              <a:t>数据</a:t>
            </a:r>
            <a:endParaRPr/>
          </a:p>
        </p:txBody>
      </p:sp>
      <p:sp>
        <p:nvSpPr>
          <p:cNvPr id="1411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1412" name="图片 1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0" flipH="false" flipV="false">
            <a:off x="1198518" y="4467288"/>
            <a:ext cx="6383382" cy="1552512"/>
          </a:xfrm>
          <a:prstGeom prst="rect">
            <a:avLst/>
          </a:prstGeom>
          <a:noFill/>
        </p:spPr>
      </p:pic>
      <p:sp>
        <p:nvSpPr>
          <p:cNvPr id="1413" name=""/>
          <p:cNvSpPr txBox="true"/>
          <p:nvPr/>
        </p:nvSpPr>
        <p:spPr>
          <a:xfrm rot="0" flipH="false" flipV="false">
            <a:off x="1657350" y="6267387"/>
            <a:ext cx="5676900" cy="4572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 sz="2400">
                <a:solidFill>
                  <a:srgbClr val="FF0000">
                    <a:alpha val="100000"/>
                  </a:srgbClr>
                </a:solidFill>
              </a:rPr>
              <a:t>将随机写入变成顺序写入，提高写入性能</a:t>
            </a:r>
            <a:endParaRPr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Log-structured File System</a:t>
            </a:r>
            <a:endParaRPr/>
          </a:p>
        </p:txBody>
      </p:sp>
      <p:sp>
        <p:nvSpPr>
          <p:cNvPr id="1416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首先把磁盘空间分为固定大小的段（</a:t>
            </a:r>
            <a:r>
              <a:rPr lang="zh-CN" b="false" i="false" u="none"/>
              <a:t>segment</a:t>
            </a:r>
            <a:r>
              <a:rPr lang="zh-CN" b="false" i="false" u="none"/>
              <a:t>）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写操作首先会被写入到</a:t>
            </a:r>
            <a:r>
              <a:rPr lang="en-US" b="false" i="false" u="none"/>
              <a:t>memory buffer</a:t>
            </a:r>
            <a:r>
              <a:rPr lang="zh-CN" b="false" i="false" u="none"/>
              <a:t>中；当</a:t>
            </a:r>
            <a:r>
              <a:rPr lang="en-US" b="false" i="false" u="none"/>
              <a:t>buffer</a:t>
            </a:r>
            <a:r>
              <a:rPr lang="zh-CN" b="false" i="false" u="none"/>
              <a:t>中数据超过段的大小后，</a:t>
            </a:r>
            <a:r>
              <a:rPr lang="zh-CN" b="false" i="false" u="none"/>
              <a:t>LFS </a:t>
            </a:r>
            <a:r>
              <a:rPr lang="zh-CN" b="false" i="false" u="none"/>
              <a:t>将数据一次性写入到空闲的段中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</p:txBody>
      </p:sp>
      <p:sp>
        <p:nvSpPr>
          <p:cNvPr id="1417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1418" name="图片 5"/>
          <p:cNvPicPr>
            <a:picLocks noGrp="true" noChangeAspect="true"/>
          </p:cNvPicPr>
          <p:nvPr/>
        </p:nvPicPr>
        <p:blipFill>
          <a:blip r:embed="rId1"/>
          <a:srcRect l="0" t="31269" r="0" b="0"/>
          <a:stretch>
            <a:fillRect/>
          </a:stretch>
        </p:blipFill>
        <p:spPr>
          <a:xfrm rot="0" flipH="false" flipV="false">
            <a:off x="1434737" y="3561806"/>
            <a:ext cx="5924550" cy="2286000"/>
          </a:xfrm>
          <a:prstGeom prst="rect">
            <a:avLst/>
          </a:prstGeom>
          <a:noFill/>
        </p:spPr>
      </p:pic>
      <p:sp>
        <p:nvSpPr>
          <p:cNvPr id="1419" name=""/>
          <p:cNvSpPr txBox="true"/>
          <p:nvPr/>
        </p:nvSpPr>
        <p:spPr>
          <a:xfrm rot="0" flipH="false" flipV="false">
            <a:off x="1256937" y="6019800"/>
            <a:ext cx="6280150" cy="4572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 sz="2400">
                <a:solidFill>
                  <a:srgbClr val="FF0000">
                    <a:alpha val="100000"/>
                  </a:srgbClr>
                </a:solidFill>
              </a:rPr>
              <a:t>以较大的粒度进行写入，进一步提高写入性能</a:t>
            </a:r>
            <a:endParaRPr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p="http://schemas.openxmlformats.org/presentationml/2006/main">
  <p:cSld>
    <p:spTree>
      <p:nvGrpSpPr>
        <p:cNvPr id="14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Log-structured File System</a:t>
            </a:r>
            <a:endParaRPr/>
          </a:p>
        </p:txBody>
      </p:sp>
      <p:sp>
        <p:nvSpPr>
          <p:cNvPr id="1422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sz="2800" b="false" i="false" u="none"/>
              <a:t>读操作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sz="2400" b="false" i="false" u="none"/>
              <a:t>LFS </a:t>
            </a:r>
            <a:r>
              <a:rPr lang="zh-CN" sz="2400" b="false" i="false" u="none"/>
              <a:t>采用</a:t>
            </a:r>
            <a:r>
              <a:rPr lang="en-US" sz="2400" b="false" i="false" u="none"/>
              <a:t> append only</a:t>
            </a:r>
            <a:r>
              <a:rPr lang="en-US" sz="2400" b="false" i="false" u="none"/>
              <a:t>，所以对同一个文件的同一个</a:t>
            </a:r>
            <a:r>
              <a:rPr lang="en-US" sz="2400" b="false" i="false" u="none"/>
              <a:t> data block </a:t>
            </a:r>
            <a:r>
              <a:rPr lang="en-US" sz="2400" b="false" i="false" u="none"/>
              <a:t>可能存在</a:t>
            </a:r>
            <a:r>
              <a:rPr lang="en-US" sz="2400" b="true" i="false" u="none">
                <a:solidFill>
                  <a:srgbClr val="FF0000">
                    <a:alpha val="100000"/>
                  </a:srgbClr>
                </a:solidFill>
              </a:rPr>
              <a:t>多个版本</a:t>
            </a:r>
            <a:r>
              <a:rPr lang="en-US" sz="2400" b="false" i="false" u="none"/>
              <a:t>（在不同段中）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sz="2400" b="false" i="false" u="none"/>
              <a:t>通过比较不同段的更新时间，</a:t>
            </a:r>
            <a:r>
              <a:rPr lang="en-US" sz="2400" b="false" i="false" u="none"/>
              <a:t>LFS</a:t>
            </a:r>
            <a:r>
              <a:rPr lang="en-US" sz="2400" b="false" i="false" u="none"/>
              <a:t>能判断出哪个</a:t>
            </a:r>
            <a:r>
              <a:rPr lang="en-US" sz="2400" b="false" i="false" u="none"/>
              <a:t> segment </a:t>
            </a:r>
            <a:r>
              <a:rPr lang="en-US" sz="2400" b="false" i="false" u="none"/>
              <a:t>中的</a:t>
            </a:r>
            <a:r>
              <a:rPr lang="en-US" sz="2400" b="false" i="false" u="none"/>
              <a:t> data block </a:t>
            </a:r>
            <a:r>
              <a:rPr lang="en-US" sz="2400" b="false" i="false" u="none"/>
              <a:t>是最新版</a:t>
            </a:r>
            <a:endParaRPr/>
          </a:p>
        </p:txBody>
      </p:sp>
      <p:sp>
        <p:nvSpPr>
          <p:cNvPr id="1423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sp>
        <p:nvSpPr>
          <p:cNvPr id="1424" name=""/>
          <p:cNvSpPr txBox="true"/>
          <p:nvPr/>
        </p:nvSpPr>
        <p:spPr>
          <a:xfrm rot="0" flipH="false" flipV="false">
            <a:off x="2803525" y="5715000"/>
            <a:ext cx="4146550" cy="4572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 sz="2400">
                <a:solidFill>
                  <a:srgbClr val="FF0000">
                    <a:alpha val="100000"/>
                  </a:srgbClr>
                </a:solidFill>
              </a:rPr>
              <a:t>多版本会造成一定的空间开销</a:t>
            </a:r>
            <a:endParaRPr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Log-structured File System</a:t>
            </a:r>
            <a:endParaRPr/>
          </a:p>
        </p:txBody>
      </p:sp>
      <p:sp>
        <p:nvSpPr>
          <p:cNvPr id="1427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true" i="false" u="none">
                <a:solidFill>
                  <a:srgbClr val="FF0000">
                    <a:alpha val="100000"/>
                  </a:srgbClr>
                </a:solidFill>
              </a:rPr>
              <a:t>垃圾回收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多个包含过期数据</a:t>
            </a:r>
            <a:r>
              <a:rPr lang="en-US" b="false" i="false" u="none"/>
              <a:t> block </a:t>
            </a:r>
            <a:r>
              <a:rPr lang="en-US" b="false" i="false" u="none"/>
              <a:t>的段（文件内容被更新或是文件被删除）会被</a:t>
            </a:r>
            <a:r>
              <a:rPr lang="en-US" b="false" i="false" u="none"/>
              <a:t> compact </a:t>
            </a:r>
            <a:r>
              <a:rPr lang="en-US" b="false" i="false" u="none"/>
              <a:t>成新的数据段，同时其中的旧数据会被删除</a:t>
            </a:r>
            <a:endParaRPr/>
          </a:p>
        </p:txBody>
      </p:sp>
      <p:sp>
        <p:nvSpPr>
          <p:cNvPr id="1428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1429" name="图片 5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0" flipH="false" flipV="false">
            <a:off x="2754086" y="2941683"/>
            <a:ext cx="3712028" cy="2408059"/>
          </a:xfrm>
          <a:prstGeom prst="rect">
            <a:avLst/>
          </a:prstGeom>
          <a:noFill/>
        </p:spPr>
      </p:pic>
      <p:sp>
        <p:nvSpPr>
          <p:cNvPr id="1430" name=""/>
          <p:cNvSpPr txBox="true"/>
          <p:nvPr/>
        </p:nvSpPr>
        <p:spPr>
          <a:xfrm rot="0" flipH="false" flipV="false">
            <a:off x="1889125" y="6019800"/>
            <a:ext cx="5981700" cy="4572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 sz="2400">
                <a:solidFill>
                  <a:srgbClr val="FF0000">
                    <a:alpha val="100000"/>
                  </a:srgbClr>
                </a:solidFill>
              </a:rPr>
              <a:t>垃圾回收会造成写放大（数据被多次拷贝）</a:t>
            </a:r>
            <a:endParaRPr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p="http://schemas.openxmlformats.org/presentationml/2006/main">
  <p:cSld>
    <p:spTree>
      <p:nvGrpSpPr>
        <p:cNvPr id="14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Log-structured File System</a:t>
            </a:r>
            <a:endParaRPr/>
          </a:p>
        </p:txBody>
      </p:sp>
      <p:sp>
        <p:nvSpPr>
          <p:cNvPr id="1433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sz="2400" b="false" i="false" u="none"/>
              <a:t>新的文件系统例如</a:t>
            </a:r>
            <a:r>
              <a:rPr lang="zh-CN" sz="2400" b="false" i="false" u="none"/>
              <a:t> btrfs </a:t>
            </a:r>
            <a:r>
              <a:rPr lang="zh-CN" sz="2400" b="false" i="false" u="none"/>
              <a:t>也基于</a:t>
            </a:r>
            <a:r>
              <a:rPr lang="zh-CN" sz="2400" b="false" i="false" u="none"/>
              <a:t> LSM append only </a:t>
            </a:r>
            <a:r>
              <a:rPr lang="zh-CN" sz="2400" b="false" i="false" u="none"/>
              <a:t>思想</a:t>
            </a:r>
            <a:r>
              <a:rPr lang="zh-CN" sz="2400" b="false" i="false" u="none"/>
              <a:t>实现了</a:t>
            </a:r>
            <a:r>
              <a:rPr lang="zh-CN" sz="2400" b="false" i="false" u="none"/>
              <a:t> </a:t>
            </a:r>
            <a:r>
              <a:rPr lang="zh-CN" sz="2400" b="true" i="false" u="none">
                <a:solidFill>
                  <a:schemeClr val="tx1">
                    <a:alpha val="100000"/>
                  </a:schemeClr>
                </a:solidFill>
              </a:rPr>
              <a:t>copy-on-write</a:t>
            </a:r>
            <a:r>
              <a:rPr lang="zh-CN" sz="2400" b="false" i="false" u="none"/>
              <a:t> </a:t>
            </a:r>
            <a:r>
              <a:rPr lang="zh-CN" sz="2400" b="false" i="false" u="none"/>
              <a:t>或是</a:t>
            </a:r>
            <a:r>
              <a:rPr lang="zh-CN" sz="2400" b="true" i="false" u="none">
                <a:solidFill>
                  <a:srgbClr val="FF0000">
                    <a:alpha val="100000"/>
                  </a:srgbClr>
                </a:solidFill>
              </a:rPr>
              <a:t> </a:t>
            </a:r>
            <a:r>
              <a:rPr lang="zh-CN" sz="2400" b="true" i="false" u="none">
                <a:solidFill>
                  <a:schemeClr val="tx1">
                    <a:alpha val="100000"/>
                  </a:schemeClr>
                </a:solidFill>
              </a:rPr>
              <a:t>multi-version</a:t>
            </a:r>
            <a:r>
              <a:rPr lang="zh-CN" sz="2400" b="false" i="false" u="none"/>
              <a:t> </a:t>
            </a:r>
            <a:r>
              <a:rPr lang="zh-CN" sz="2400" b="false" i="false" u="none"/>
              <a:t>的特性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sz="2400" b="false" i="false" u="none"/>
              <a:t>优点：</a:t>
            </a:r>
            <a:r>
              <a:rPr lang="zh-CN" sz="2400" b="false" i="false" u="none"/>
              <a:t>写性能好（写入一时爽）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sz="2400" b="false" i="false" u="none"/>
              <a:t>缺点：</a:t>
            </a:r>
            <a:endParaRPr/>
          </a:p>
          <a:p>
            <a:pPr lvl="2" indent="-285750">
              <a:spcBef>
                <a:spcPct val="20000"/>
              </a:spcBef>
              <a:buSzPct val="100000"/>
              <a:buChar char="–"/>
            </a:pPr>
            <a:r>
              <a:rPr lang="zh-CN" sz="2400" b="true" i="false" u="none">
                <a:solidFill>
                  <a:srgbClr val="FF0000">
                    <a:alpha val="100000"/>
                  </a:srgbClr>
                </a:solidFill>
              </a:rPr>
              <a:t>空间开销和写放大之间难以调和的矛盾</a:t>
            </a:r>
            <a:endParaRPr/>
          </a:p>
          <a:p>
            <a:pPr lvl="2" indent="-285750">
              <a:spcBef>
                <a:spcPct val="20000"/>
              </a:spcBef>
              <a:buSzPct val="100000"/>
              <a:buChar char="–"/>
            </a:pPr>
            <a:r>
              <a:rPr lang="zh-CN" sz="2400" b="true" i="false" u="none">
                <a:solidFill>
                  <a:srgbClr val="FF0000">
                    <a:alpha val="100000"/>
                  </a:srgbClr>
                </a:solidFill>
              </a:rPr>
              <a:t>可能造成文件中的</a:t>
            </a:r>
            <a:r>
              <a:rPr lang="en-US" sz="2400" b="true" i="false" u="none">
                <a:solidFill>
                  <a:srgbClr val="FF0000">
                    <a:alpha val="100000"/>
                  </a:srgbClr>
                </a:solidFill>
              </a:rPr>
              <a:t>block</a:t>
            </a:r>
            <a:r>
              <a:rPr lang="zh-CN" sz="2400" b="true" i="false" u="none">
                <a:solidFill>
                  <a:srgbClr val="FF0000">
                    <a:alpha val="100000"/>
                  </a:srgbClr>
                </a:solidFill>
              </a:rPr>
              <a:t>不连续，影响顺序读取性能</a:t>
            </a:r>
            <a:endParaRPr/>
          </a:p>
          <a:p>
            <a:pPr lvl="2" indent="-285750">
              <a:spcBef>
                <a:spcPct val="20000"/>
              </a:spcBef>
              <a:buSzPct val="100000"/>
              <a:buChar char="–"/>
            </a:pPr>
            <a:r>
              <a:rPr lang="zh-CN" sz="2400" b="false" i="false" u="none"/>
              <a:t>适合</a:t>
            </a:r>
            <a:r>
              <a:rPr lang="en-US" sz="2400" b="false" i="false" u="none"/>
              <a:t>write-intensive</a:t>
            </a:r>
            <a:r>
              <a:rPr lang="zh-CN" sz="2400" b="false" i="false" u="none"/>
              <a:t>场景和基于</a:t>
            </a:r>
            <a:r>
              <a:rPr lang="zh-CN" sz="2400" b="false" i="false" u="none"/>
              <a:t>SSD</a:t>
            </a:r>
            <a:r>
              <a:rPr lang="zh-CN" sz="2400" b="false" i="false" u="none"/>
              <a:t>的存储系统</a:t>
            </a:r>
            <a:r>
              <a:rPr lang="zh-CN" sz="2400" b="false" i="false" u="none"/>
              <a:t>（内部不能原位更新、随机读性能好）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 lang="zh-CN" b="false" i="false" u="none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Log-structured</a:t>
            </a:r>
            <a:r>
              <a:rPr lang="zh-CN" b="false" i="false" u="none"/>
              <a:t>思想在很多计算机系统中得以应用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Log-structured merge tree (LSM-tree), 1996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Log-structured memory allocator, 2014</a:t>
            </a:r>
            <a:endParaRPr/>
          </a:p>
        </p:txBody>
      </p:sp>
      <p:sp>
        <p:nvSpPr>
          <p:cNvPr id="1434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p="http://schemas.openxmlformats.org/presentationml/2006/main">
  <p:cSld>
    <p:spTree>
      <p:nvGrpSpPr>
        <p:cNvPr id="14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Log-structured Allocator</a:t>
            </a:r>
            <a:endParaRPr/>
          </a:p>
        </p:txBody>
      </p:sp>
      <p:sp>
        <p:nvSpPr>
          <p:cNvPr id="1437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lvl="0" indent="-285750">
              <a:spcBef>
                <a:spcPct val="20000"/>
              </a:spcBef>
              <a:buSzPct val="100000"/>
              <a:buChar char="–"/>
            </a:pPr>
            <a:r>
              <a:rPr lang="zh-CN" sz="2600" b="false" i="false" u="none"/>
              <a:t>Treating memory as a sequentially written log</a:t>
            </a:r>
            <a:endParaRPr/>
          </a:p>
          <a:p>
            <a:pPr lvl="0" indent="-285750">
              <a:spcBef>
                <a:spcPct val="20000"/>
              </a:spcBef>
              <a:buSzPct val="100000"/>
              <a:buChar char="–"/>
            </a:pPr>
            <a:r>
              <a:rPr lang="zh-CN" sz="2600" b="false" i="false" u="none"/>
              <a:t>80-90% memory utilizations while providing high performance</a:t>
            </a:r>
            <a:endParaRPr/>
          </a:p>
          <a:p>
            <a:pPr lvl="0" indent="-285750">
              <a:spcBef>
                <a:spcPct val="20000"/>
              </a:spcBef>
              <a:buSzPct val="100000"/>
              <a:buChar char="–"/>
            </a:pPr>
            <a:r>
              <a:rPr lang="zh-CN" sz="2600" b="false" i="false" u="none"/>
              <a:t>新申请的内存在后面追加，避免了碎片</a:t>
            </a:r>
            <a:endParaRPr/>
          </a:p>
          <a:p>
            <a:pPr lvl="0" indent="-285750">
              <a:spcBef>
                <a:spcPct val="20000"/>
              </a:spcBef>
              <a:buSzPct val="100000"/>
              <a:buChar char="–"/>
            </a:pPr>
            <a:r>
              <a:rPr lang="zh-CN" sz="2600" b="false" i="false" u="none"/>
              <a:t>需要解决的问题：</a:t>
            </a:r>
            <a:r>
              <a:rPr lang="zh-CN" sz="2400" b="false" i="false" u="none">
                <a:solidFill>
                  <a:srgbClr val="FF0000">
                    <a:alpha val="100000"/>
                  </a:srgbClr>
                </a:solidFill>
              </a:rPr>
              <a:t>如何高效的垃圾回收？</a:t>
            </a:r>
            <a:endParaRPr/>
          </a:p>
          <a:p>
            <a:pPr lvl="1" indent="-228600">
              <a:spcBef>
                <a:spcPct val="20000"/>
              </a:spcBef>
              <a:buSzPct val="100000"/>
              <a:buChar char="•"/>
            </a:pPr>
            <a:r>
              <a:rPr lang="zh-CN" sz="2400" b="false" i="false" u="none"/>
              <a:t>需要</a:t>
            </a:r>
            <a:r>
              <a:rPr lang="zh-CN" sz="2400" b="false" i="false" u="none"/>
              <a:t>copy</a:t>
            </a:r>
            <a:r>
              <a:rPr lang="zh-CN" sz="2400" b="false" i="false" u="none"/>
              <a:t>，移动有效数据，否则无法清除过期数据</a:t>
            </a:r>
            <a:endParaRPr/>
          </a:p>
          <a:p>
            <a:pPr lvl="1" indent="-228600">
              <a:spcBef>
                <a:spcPct val="20000"/>
              </a:spcBef>
              <a:buSzPct val="100000"/>
              <a:buChar char="•"/>
            </a:pPr>
            <a:r>
              <a:rPr lang="zh-CN" sz="2400" b="false" i="false" u="none"/>
              <a:t>目标内存利用率越高，</a:t>
            </a:r>
            <a:r>
              <a:rPr lang="zh-CN" sz="2400" b="false" i="false" u="none"/>
              <a:t>copy</a:t>
            </a:r>
            <a:r>
              <a:rPr lang="zh-CN" sz="2400" b="false" i="false" u="none"/>
              <a:t>越多。例如期望</a:t>
            </a:r>
            <a:r>
              <a:rPr lang="zh-CN" sz="2400" b="false" i="false" u="none"/>
              <a:t>90%</a:t>
            </a:r>
            <a:r>
              <a:rPr lang="zh-CN" sz="2400" b="false" i="false" u="none"/>
              <a:t>利用率，那可能需要搬移</a:t>
            </a:r>
            <a:r>
              <a:rPr lang="zh-CN" sz="2400" b="false" i="false" u="none"/>
              <a:t>9 bytes</a:t>
            </a:r>
            <a:r>
              <a:rPr lang="zh-CN" sz="2400" b="false" i="false" u="none"/>
              <a:t>有效数据，只为了释放</a:t>
            </a:r>
            <a:r>
              <a:rPr lang="zh-CN" sz="2400" b="false" i="false" u="none"/>
              <a:t>1 byte</a:t>
            </a:r>
            <a:r>
              <a:rPr lang="zh-CN" sz="2400" b="false" i="false" u="none"/>
              <a:t>垃圾数据</a:t>
            </a:r>
            <a:endParaRPr/>
          </a:p>
        </p:txBody>
      </p:sp>
      <p:sp>
        <p:nvSpPr>
          <p:cNvPr id="1438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p="http://schemas.openxmlformats.org/presentationml/2006/main">
  <p:cSld>
    <p:spTree>
      <p:nvGrpSpPr>
        <p:cNvPr id="14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/>
              <a:t>The free</a:t>
            </a:r>
            <a:r>
              <a:rPr/>
              <a:t> Function</a:t>
            </a:r>
            <a:endParaRPr/>
          </a:p>
        </p:txBody>
      </p:sp>
      <p:sp>
        <p:nvSpPr>
          <p:cNvPr id="1441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6pPr>
            <a:lvl7pPr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7pPr>
            <a:lvl8pPr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8pPr>
            <a:lvl9pPr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9pPr>
          </a:lstStyle>
          <a:p>
            <a:pPr marL="346075" lvl="0" indent="-346075">
              <a:lnSpc>
                <a:spcPct val="94000"/>
              </a:lnSpc>
              <a:spcBef>
                <a:spcPts val="1200"/>
              </a:spcBef>
              <a:buNone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sz="1800">
                <a:latin typeface="Courier New"/>
                <a:ea typeface="宋体"/>
              </a:rPr>
              <a:t>void free(void *p)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sz="2000" b="false" i="false" u="none"/>
              <a:t>Returns the block pointed at by </a:t>
            </a:r>
            <a:r>
              <a:rPr sz="2000" b="true" i="false" u="none">
                <a:latin typeface="Courier New"/>
                <a:ea typeface="宋体"/>
              </a:rPr>
              <a:t>p</a:t>
            </a:r>
            <a:r>
              <a:rPr sz="2000" b="false" i="false" u="none"/>
              <a:t> to the pool of available memory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sz="2000" b="true" i="false" u="none">
                <a:latin typeface="Courier New"/>
                <a:ea typeface="宋体"/>
              </a:rPr>
              <a:t>p</a:t>
            </a:r>
            <a:r>
              <a:rPr sz="2000" b="false" i="false" u="none"/>
              <a:t> must come from a previous call to </a:t>
            </a:r>
            <a:r>
              <a:rPr sz="2000" b="true" i="false" u="none">
                <a:latin typeface="Courier New"/>
                <a:ea typeface="宋体"/>
              </a:rPr>
              <a:t>malloc </a:t>
            </a:r>
            <a:r>
              <a:rPr sz="2000" b="false" i="false" u="none"/>
              <a:t>or </a:t>
            </a:r>
            <a:r>
              <a:rPr sz="2000" b="true" i="false" u="none">
                <a:latin typeface="Courier New"/>
                <a:ea typeface="宋体"/>
              </a:rPr>
              <a:t>realloc</a:t>
            </a:r>
            <a:endParaRPr/>
          </a:p>
          <a:p>
            <a:pPr marL="346075" lvl="0" indent="-346075">
              <a:lnSpc>
                <a:spcPct val="94000"/>
              </a:lnSpc>
              <a:spcBef>
                <a:spcPts val="1200"/>
              </a:spcBef>
              <a:buNone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sz="1800" b="false" i="false" u="none"/>
              <a:t>Other functions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sz="2000" b="true" i="false" u="none">
                <a:solidFill>
                  <a:srgbClr val="FF0000">
                    <a:alpha val="100000"/>
                  </a:srgbClr>
                </a:solidFill>
                <a:latin typeface="Courier New"/>
                <a:ea typeface="宋体"/>
              </a:rPr>
              <a:t>calloc</a:t>
            </a:r>
            <a:r>
              <a:rPr sz="2000" b="true" i="false" u="none"/>
              <a:t>:</a:t>
            </a:r>
            <a:r>
              <a:rPr sz="2000" b="false" i="false" u="none"/>
              <a:t> Version of </a:t>
            </a:r>
            <a:r>
              <a:rPr sz="2000" b="true" i="false" u="none">
                <a:latin typeface="Courier New"/>
                <a:ea typeface="宋体"/>
              </a:rPr>
              <a:t>malloc</a:t>
            </a:r>
            <a:r>
              <a:rPr sz="2000" b="false" i="false" u="none"/>
              <a:t> that initializes allocated block to zero. 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sz="2000" b="true" i="false" u="none">
                <a:solidFill>
                  <a:srgbClr val="FF0000">
                    <a:alpha val="100000"/>
                  </a:srgbClr>
                </a:solidFill>
                <a:latin typeface="Courier New"/>
                <a:ea typeface="宋体"/>
              </a:rPr>
              <a:t>realloc</a:t>
            </a:r>
            <a:r>
              <a:rPr sz="2000" b="true" i="false" u="none">
                <a:latin typeface="Courier New"/>
                <a:ea typeface="宋体"/>
              </a:rPr>
              <a:t>:</a:t>
            </a:r>
            <a:r>
              <a:rPr sz="2000" b="false" i="false" u="none"/>
              <a:t> Changes the size of a previously allocated block.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  <a:tabLst>
                <a:tab pos="0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sz="2000" b="true" i="false" u="none">
                <a:solidFill>
                  <a:srgbClr val="FF0000">
                    <a:alpha val="100000"/>
                  </a:srgbClr>
                </a:solidFill>
                <a:latin typeface="Courier New"/>
                <a:ea typeface="宋体"/>
              </a:rPr>
              <a:t>sbrk</a:t>
            </a:r>
            <a:r>
              <a:rPr sz="2000" b="true" i="false" u="none"/>
              <a:t>:</a:t>
            </a:r>
            <a:r>
              <a:rPr sz="2000" b="false" i="false" u="none"/>
              <a:t> Used internally by allocators to grow or shrink the heap</a:t>
            </a:r>
            <a:endParaRPr/>
          </a:p>
        </p:txBody>
      </p:sp>
      <p:sp>
        <p:nvSpPr>
          <p:cNvPr id="1442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Log-structured Allocator</a:t>
            </a:r>
            <a:endParaRPr/>
          </a:p>
        </p:txBody>
      </p:sp>
      <p:sp>
        <p:nvSpPr>
          <p:cNvPr id="1445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304800" y="1600200"/>
            <a:ext cx="50292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RAMCloud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每个</a:t>
            </a:r>
            <a:r>
              <a:rPr lang="zh-CN" b="false" i="false" u="none"/>
              <a:t>master</a:t>
            </a:r>
            <a:r>
              <a:rPr lang="zh-CN" b="false" i="false" u="none"/>
              <a:t>独立进行垃圾回收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1) cleaner</a:t>
            </a:r>
            <a:r>
              <a:rPr lang="zh-CN" b="false" i="false" u="none"/>
              <a:t>选择几个</a:t>
            </a:r>
            <a:r>
              <a:rPr lang="zh-CN" b="false" i="false" u="none"/>
              <a:t>segment</a:t>
            </a:r>
            <a:r>
              <a:rPr lang="zh-CN" b="false" i="false" u="none"/>
              <a:t>来清理，使用和</a:t>
            </a:r>
            <a:r>
              <a:rPr lang="zh-CN" b="false" i="false" u="none"/>
              <a:t>LFS</a:t>
            </a:r>
            <a:r>
              <a:rPr lang="zh-CN" b="false" i="false" u="none"/>
              <a:t>一样的</a:t>
            </a:r>
            <a:r>
              <a:rPr lang="zh-CN" b="false" i="false" u="none"/>
              <a:t>cost-benefit</a:t>
            </a:r>
            <a:r>
              <a:rPr lang="zh-CN" b="false" i="false" u="none"/>
              <a:t>方法（基于</a:t>
            </a:r>
            <a:r>
              <a:rPr lang="zh-CN" b="false" i="false" u="none"/>
              <a:t>free space</a:t>
            </a:r>
            <a:r>
              <a:rPr lang="zh-CN" b="false" i="false" u="none"/>
              <a:t>和</a:t>
            </a:r>
            <a:r>
              <a:rPr lang="zh-CN" b="false" i="false" u="none"/>
              <a:t>age of data</a:t>
            </a:r>
            <a:r>
              <a:rPr lang="zh-CN" b="false" i="false" u="none"/>
              <a:t>来选择</a:t>
            </a:r>
            <a:r>
              <a:rPr lang="zh-CN" b="false" i="false" u="none"/>
              <a:t>segment</a:t>
            </a:r>
            <a:r>
              <a:rPr lang="zh-CN" b="false" i="false" u="none"/>
              <a:t>）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2) </a:t>
            </a:r>
            <a:r>
              <a:rPr lang="zh-CN" b="false" i="false" u="none"/>
              <a:t>把</a:t>
            </a:r>
            <a:r>
              <a:rPr lang="zh-CN" b="false" i="false" u="none"/>
              <a:t>target segments</a:t>
            </a:r>
            <a:r>
              <a:rPr lang="zh-CN" b="false" i="false" u="none"/>
              <a:t>上的</a:t>
            </a:r>
            <a:r>
              <a:rPr lang="zh-CN" b="false" i="false" u="none"/>
              <a:t>live objects</a:t>
            </a:r>
            <a:r>
              <a:rPr lang="zh-CN" b="false" i="false" u="none"/>
              <a:t>拷贝到其他的</a:t>
            </a:r>
            <a:r>
              <a:rPr lang="zh-CN" b="false" i="false" u="none"/>
              <a:t>survivor segment</a:t>
            </a:r>
            <a:r>
              <a:rPr lang="zh-CN" b="false" i="false" u="none"/>
              <a:t>中；</a:t>
            </a:r>
            <a:r>
              <a:rPr lang="zh-CN" b="false" i="false" u="none"/>
              <a:t>live objects</a:t>
            </a:r>
            <a:r>
              <a:rPr lang="zh-CN" b="false" i="false" u="none"/>
              <a:t>按照</a:t>
            </a:r>
            <a:r>
              <a:rPr lang="zh-CN" b="false" i="false" u="none"/>
              <a:t>age</a:t>
            </a:r>
            <a:r>
              <a:rPr lang="zh-CN" b="false" i="false" u="none"/>
              <a:t>来放置，相似</a:t>
            </a:r>
            <a:r>
              <a:rPr lang="zh-CN" b="false" i="false" u="none"/>
              <a:t>age</a:t>
            </a:r>
            <a:r>
              <a:rPr lang="zh-CN" b="false" i="false" u="none"/>
              <a:t>的</a:t>
            </a:r>
            <a:r>
              <a:rPr lang="zh-CN" b="false" i="false" u="none"/>
              <a:t>object</a:t>
            </a:r>
            <a:r>
              <a:rPr lang="zh-CN" b="false" i="false" u="none"/>
              <a:t>可能一起失效，减少碎片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sp>
        <p:nvSpPr>
          <p:cNvPr id="1446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1447" name="图片 1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08600" y="1441450"/>
            <a:ext cx="3683000" cy="5334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Log-structured Allocator</a:t>
            </a:r>
            <a:endParaRPr/>
          </a:p>
        </p:txBody>
      </p:sp>
      <p:sp>
        <p:nvSpPr>
          <p:cNvPr id="1450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304800" y="1600200"/>
            <a:ext cx="50292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RAMCloud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3) RAMCloud</a:t>
            </a:r>
            <a:r>
              <a:rPr lang="zh-CN" b="false" i="false" u="none"/>
              <a:t>内存</a:t>
            </a:r>
            <a:r>
              <a:rPr lang="zh-CN" b="false" i="false" u="none"/>
              <a:t>segment</a:t>
            </a:r>
            <a:r>
              <a:rPr lang="zh-CN" b="false" i="false" u="none"/>
              <a:t>是多备份的，一个</a:t>
            </a:r>
            <a:r>
              <a:rPr lang="zh-CN" b="false" i="false" u="none"/>
              <a:t>segment</a:t>
            </a:r>
            <a:r>
              <a:rPr lang="zh-CN" b="false" i="false" u="none"/>
              <a:t>回收了，会通知其他</a:t>
            </a:r>
            <a:r>
              <a:rPr lang="zh-CN" b="false" i="false" u="none"/>
              <a:t>replica</a:t>
            </a:r>
            <a:r>
              <a:rPr lang="zh-CN" b="false" i="false" u="none"/>
              <a:t>节点执行同样操作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更多设计细节和性能优化技巧详见论文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sp>
        <p:nvSpPr>
          <p:cNvPr id="1451" name="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/>
              </a:rPr>
              <a:t>*</a:t>
            </a:fld>
            <a:endParaRPr/>
          </a:p>
        </p:txBody>
      </p:sp>
      <p:pic>
        <p:nvPicPr>
          <p:cNvPr id="1452" name="图片 1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08600" y="1441450"/>
            <a:ext cx="3683000" cy="5334000"/>
          </a:xfrm>
          <a:prstGeom prst="rect">
            <a:avLst/>
          </a:prstGeom>
          <a:noFill/>
        </p:spPr>
      </p:pic>
      <p:sp>
        <p:nvSpPr>
          <p:cNvPr id="1453" name=""/>
          <p:cNvSpPr txBox="true"/>
          <p:nvPr/>
        </p:nvSpPr>
        <p:spPr>
          <a:xfrm rot="0" flipH="false" flipV="false">
            <a:off x="1096917" y="5194300"/>
            <a:ext cx="3683000" cy="8255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sz="2400">
                <a:solidFill>
                  <a:srgbClr val="FF0000">
                    <a:alpha val="100000"/>
                  </a:srgbClr>
                </a:solidFill>
              </a:rPr>
              <a:t>如何理解和做好一个系统研究工作？</a:t>
            </a:r>
            <a:endParaRPr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p="http://schemas.openxmlformats.org/presentationml/2006/main">
  <p:cSld>
    <p:spTree>
      <p:nvGrpSpPr>
        <p:cNvPr id="14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1456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>
                <a:solidFill>
                  <a:srgbClr val="7F7F7F"/>
                </a:solidFill>
              </a:rPr>
              <a:t>Explicit free lists</a:t>
            </a:r>
            <a:r>
              <a:rPr lang="en-US"/>
              <a:t>	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>
                <a:solidFill>
                  <a:srgbClr val="7F7F7F"/>
                </a:solidFill>
              </a:rPr>
              <a:t>Segregated free lists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Garbage collection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>
                <a:solidFill>
                  <a:srgbClr val="7F7F7F"/>
                </a:solidFill>
              </a:rPr>
              <a:t>Memory-related perils and pitfalls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p="http://schemas.openxmlformats.org/presentationml/2006/main">
  <p:cSld>
    <p:spTree>
      <p:nvGrpSpPr>
        <p:cNvPr id="14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Rectangle 1"/>
          <p:cNvSpPr txBox="true">
            <a:spLocks noGrp="true" noChangeShapeType="true"/>
          </p:cNvSpPr>
          <p:nvPr/>
        </p:nvSpPr>
        <p:spPr>
          <a:xfrm rot="0" flipH="false" flipV="false">
            <a:off x="381000" y="457200"/>
            <a:ext cx="8236494" cy="1096962"/>
          </a:xfrm>
          <a:prstGeom prst="rect">
            <a:avLst/>
          </a:prstGeom>
          <a:noFill/>
          <a:ln>
            <a:extLst/>
          </a:ln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5pPr>
            <a:lvl6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6pPr>
            <a:lvl7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7pPr>
            <a:lvl8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8pPr>
            <a:lvl9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9pPr>
          </a:lstStyle>
          <a:p>
            <a:pPr marL="0" lvl="0" indent="0" algn="l" defTabSz="91440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defRPr>
            </a:pPr>
            <a:r>
              <a:rPr lang="en-US" sz="2800" b="tru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Ex</a:t>
            </a:r>
            <a:r>
              <a:rPr sz="2800" b="tru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plicit Memory Management</a:t>
            </a:r>
            <a:endParaRPr/>
          </a:p>
        </p:txBody>
      </p:sp>
      <p:sp>
        <p:nvSpPr>
          <p:cNvPr id="1459" name=""/>
          <p:cNvSpPr txBox="true"/>
          <p:nvPr/>
        </p:nvSpPr>
        <p:spPr>
          <a:xfrm rot="0">
            <a:off x="764177" y="1841863"/>
            <a:ext cx="7258050" cy="31369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/>
              <a:t>在</a:t>
            </a:r>
            <a:r>
              <a:rPr lang="en-US"/>
              <a:t>explicit memory management</a:t>
            </a:r>
            <a:r>
              <a:rPr lang="zh-CN"/>
              <a:t>中，用户程序</a:t>
            </a:r>
            <a:r>
              <a:rPr lang="zh-CN"/>
              <a:t>要负责释放内存</a:t>
            </a:r>
            <a:endParaRPr/>
          </a:p>
          <a:p>
            <a:pPr>
              <a:buNone/>
            </a:pPr>
            <a:r>
              <a:rPr lang="zh-CN"/>
              <a:t>否则会导致内存泄露</a:t>
            </a:r>
            <a:endParaRPr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zh-CN"/>
              <a:t>严重的内存泄露会导致</a:t>
            </a:r>
            <a:r>
              <a:rPr lang="en-US"/>
              <a:t>heap</a:t>
            </a:r>
            <a:r>
              <a:rPr lang="zh-CN"/>
              <a:t>中的空间无法有效回收</a:t>
            </a:r>
            <a:endParaRPr/>
          </a:p>
          <a:p>
            <a:pPr>
              <a:buNone/>
            </a:pPr>
            <a:r>
              <a:rPr lang="zh-CN"/>
              <a:t>进而影响后续内存分配，甚至导致</a:t>
            </a:r>
            <a:r>
              <a:rPr lang="en-US"/>
              <a:t>OOM (out-of-memory)</a:t>
            </a:r>
            <a:endParaRPr/>
          </a:p>
        </p:txBody>
      </p:sp>
      <p:sp>
        <p:nvSpPr>
          <p:cNvPr id="1460" name="Text Box 4"/>
          <p:cNvSpPr txBox="true">
            <a:spLocks noGrp="true" noChangeShapeType="true"/>
          </p:cNvSpPr>
          <p:nvPr/>
        </p:nvSpPr>
        <p:spPr>
          <a:xfrm rot="0" flipH="false" flipV="false">
            <a:off x="764177" y="2778034"/>
            <a:ext cx="4933950" cy="1073150"/>
          </a:xfrm>
          <a:prstGeom prst="rect">
            <a:avLst/>
          </a:prstGeom>
          <a:solidFill>
            <a:srgbClr val="F6F5BD"/>
          </a:solidFill>
          <a:ln w="3240">
            <a:solidFill>
              <a:srgbClr val="000066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1600" b="true" i="false" u="none">
                <a:latin typeface="Courier New"/>
                <a:ea typeface="msgothic"/>
              </a:rPr>
              <a:t>void foo()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1600" b="true" i="false" u="none">
                <a:latin typeface="Courier New"/>
                <a:ea typeface="msgothic"/>
              </a:rPr>
              <a:t>   int *p = (int*) malloc(128);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1600" b="true" i="false" u="none">
                <a:latin typeface="Courier New"/>
                <a:ea typeface="msgothic"/>
              </a:rPr>
              <a:t>   return; </a:t>
            </a:r>
            <a:r>
              <a:rPr sz="1600" b="true" i="false" u="none">
                <a:solidFill>
                  <a:srgbClr val="990000">
                    <a:alpha val="100000"/>
                  </a:srgbClr>
                </a:solidFill>
                <a:latin typeface="Courier New"/>
                <a:ea typeface="msgothic"/>
              </a:rPr>
              <a:t>/* p block is now garbage */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1600" b="true" i="false" u="none">
                <a:latin typeface="Courier New"/>
                <a:ea typeface="msgothic"/>
              </a:rPr>
              <a:t>}</a:t>
            </a:r>
            <a:endParaRPr/>
          </a:p>
        </p:txBody>
      </p:sp>
      <p:sp>
        <p:nvSpPr>
          <p:cNvPr id="1461" name=""/>
          <p:cNvSpPr txBox="true"/>
          <p:nvPr/>
        </p:nvSpPr>
        <p:spPr>
          <a:xfrm rot="0" flipH="false" flipV="false">
            <a:off x="1383302" y="5741125"/>
            <a:ext cx="62738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>
                <a:solidFill>
                  <a:srgbClr val="FF0000">
                    <a:alpha val="100000"/>
                  </a:srgbClr>
                </a:solidFill>
              </a:rPr>
              <a:t>正确的内存释放，对大多数程序员都是一个很大的挑战</a:t>
            </a:r>
            <a:endParaRPr/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>
  <p:cSld>
    <p:spTree>
      <p:nvGrpSpPr>
        <p:cNvPr id="14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Rectangle 1"/>
          <p:cNvSpPr>
            <a:spLocks noGrp="true" noChangeShapeType="true"/>
          </p:cNvSpPr>
          <p:nvPr>
            <p:ph type="title"/>
          </p:nvPr>
        </p:nvSpPr>
        <p:spPr>
          <a:xfrm rot="0" flipH="false" flipV="false">
            <a:off x="381000" y="457200"/>
            <a:ext cx="8236494" cy="1096962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Implicit Memory Management:</a:t>
            </a:r>
            <a:br>
              <a:rPr lang="en-GB"/>
            </a:br>
            <a:r>
              <a:rPr lang="en-GB"/>
              <a:t>Garbage Collection</a:t>
            </a:r>
            <a:endParaRPr/>
          </a:p>
        </p:txBody>
      </p:sp>
      <p:sp>
        <p:nvSpPr>
          <p:cNvPr id="1464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81000" y="1676400"/>
            <a:ext cx="8534400" cy="4876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false" i="true" u="none">
                <a:solidFill>
                  <a:srgbClr val="C00000">
                    <a:alpha val="100000"/>
                  </a:srgbClr>
                </a:solidFill>
              </a:rPr>
              <a:t>Garbage collection: </a:t>
            </a:r>
            <a:r>
              <a:rPr lang="zh-CN" sz="2400"/>
              <a:t>自动回收已分配的空间，应用程序不用负责</a:t>
            </a:r>
            <a:r>
              <a:rPr lang="zh-CN" sz="2400"/>
              <a:t>free</a:t>
            </a:r>
            <a:r>
              <a:rPr lang="zh-CN" sz="2400"/>
              <a:t>（不要求程序员释放内存）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400"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sz="2400"/>
              <a:t>1960s</a:t>
            </a:r>
            <a:r>
              <a:rPr lang="zh-CN" sz="2400"/>
              <a:t>年代</a:t>
            </a:r>
            <a:r>
              <a:rPr lang="en-US" sz="2400"/>
              <a:t>Lisp</a:t>
            </a:r>
            <a:r>
              <a:rPr lang="zh-CN" sz="2400"/>
              <a:t>语言最早使用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400" b="false" i="false" u="none">
                <a:latin typeface="Comic Sans MS"/>
                <a:ea typeface="msgothic"/>
              </a:rPr>
              <a:t>如今应用在很多程序设计语言中</a:t>
            </a:r>
            <a:r>
              <a:rPr lang="en-US" sz="2400" b="false" i="false" u="none">
                <a:latin typeface="Comic Sans MS"/>
                <a:ea typeface="msgothic"/>
              </a:rPr>
              <a:t>:</a:t>
            </a:r>
            <a:endParaRPr/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000" b="false" i="false" u="none">
                <a:latin typeface="Comic Sans MS"/>
                <a:ea typeface="msgothic"/>
              </a:rPr>
              <a:t>Python, Ruby, Java, Perl, ML, Mathematica</a:t>
            </a:r>
            <a:endParaRPr/>
          </a:p>
          <a:p>
            <a:pPr marL="0" lvl="0">
              <a:lnSpc>
                <a:spcPct val="95000"/>
              </a:lnSpc>
              <a:spcBef>
                <a:spcPct val="2000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sz="2400" b="false" i="false" u="none">
              <a:latin typeface="Comic Sans MS"/>
              <a:ea typeface="msgothic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p="http://schemas.openxmlformats.org/presentationml/2006/main">
  <p:cSld>
    <p:spTree>
      <p:nvGrpSpPr>
        <p:cNvPr id="14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457200"/>
            <a:ext cx="68834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Classical GC Algorithms</a:t>
            </a:r>
            <a:endParaRPr/>
          </a:p>
        </p:txBody>
      </p:sp>
      <p:sp>
        <p:nvSpPr>
          <p:cNvPr id="1467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81000" y="1395412"/>
            <a:ext cx="8318500" cy="54625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/>
              <a:t>Mark-and-sweep collection (McCarthy, 1960)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Does not move blocks (unless you also “compact”)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 b="false" i="false" u="none"/>
              <a:t>Reference counting (Collins, 1960)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Does not move blocks (not discussed)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 b="false" i="false" u="none"/>
              <a:t>Copying collection (Minsky, 1963)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Moves blocks (not discussed)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 b="false" i="false" u="none"/>
              <a:t>Generational Collectors (Lieberman and Hewitt, 1983)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000" b="false" i="false" u="none"/>
              <a:t>Collection based on lifetimes</a:t>
            </a:r>
            <a:endParaRPr/>
          </a:p>
          <a:p>
            <a:pPr marL="1143000" lvl="2" indent="-228600">
              <a:lnSpc>
                <a:spcPct val="107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1800" b="false" i="false" u="none"/>
              <a:t>Most allocations become garbage very soon</a:t>
            </a:r>
            <a:endParaRPr/>
          </a:p>
          <a:p>
            <a:pPr marL="1143000" lvl="2" indent="-228600">
              <a:lnSpc>
                <a:spcPct val="107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1800" b="false" i="false" u="none"/>
              <a:t>So focus reclamation work on zones of memory recently allocated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 sz="2400" b="false" i="false" u="none"/>
              <a:t>For more information: </a:t>
            </a:r>
            <a:br>
              <a:rPr lang="en-GB" sz="2400" b="false" i="false" u="none"/>
            </a:br>
            <a:r>
              <a:rPr lang="en-GB" sz="2400" b="false" i="false" u="none"/>
              <a:t>Jones and Lin, “</a:t>
            </a:r>
            <a:r>
              <a:rPr lang="en-GB" sz="2400" b="false" i="true" u="none"/>
              <a:t>Garbage Collection: Algorithms for Automatic Dynamic Memory</a:t>
            </a:r>
            <a:r>
              <a:rPr lang="en-GB" sz="2400" b="false" i="false" u="none"/>
              <a:t>”, John Wiley &amp; Sons, 1996.</a:t>
            </a:r>
            <a:endParaRPr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p="http://schemas.openxmlformats.org/presentationml/2006/main">
  <p:cSld>
    <p:spTree>
      <p:nvGrpSpPr>
        <p:cNvPr id="14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Rectangle 1"/>
          <p:cNvSpPr txBox="true">
            <a:spLocks noGrp="true" noChangeShapeType="true"/>
          </p:cNvSpPr>
          <p:nvPr/>
        </p:nvSpPr>
        <p:spPr>
          <a:xfrm>
            <a:off x="381000" y="457200"/>
            <a:ext cx="6883400" cy="573087"/>
          </a:xfrm>
          <a:prstGeom prst="rect">
            <a:avLst/>
          </a:prstGeom>
          <a:noFill/>
          <a:ln>
            <a:extLst/>
          </a:ln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5pPr>
            <a:lvl6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6pPr>
            <a:lvl7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7pPr>
            <a:lvl8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8pPr>
            <a:lvl9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9pPr>
          </a:lstStyle>
          <a:p>
            <a:pPr marL="0" lvl="0" indent="0" algn="l" defTabSz="91440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defRPr>
            </a:pPr>
            <a:r>
              <a:rPr lang="en-US" sz="2800" b="tru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Reference counting (</a:t>
            </a:r>
            <a:r>
              <a:rPr lang="zh-CN" sz="2800" b="tru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引用计数</a:t>
            </a:r>
            <a:r>
              <a:rPr lang="en-US" sz="2800" b="tru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)</a:t>
            </a:r>
            <a:endParaRPr/>
          </a:p>
        </p:txBody>
      </p:sp>
      <p:sp>
        <p:nvSpPr>
          <p:cNvPr id="1470" name=""/>
          <p:cNvSpPr txBox="true"/>
          <p:nvPr/>
        </p:nvSpPr>
        <p:spPr>
          <a:xfrm rot="0" flipH="false" flipV="false">
            <a:off x="524722" y="1830427"/>
            <a:ext cx="7861300" cy="37465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sz="2400"/>
              <a:t>引用计数比较简单：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zh-CN" sz="2400"/>
              <a:t>为每个</a:t>
            </a:r>
            <a:r>
              <a:rPr lang="en-US" sz="2400"/>
              <a:t>block</a:t>
            </a:r>
            <a:r>
              <a:rPr lang="zh-CN" sz="2400"/>
              <a:t>维护一个</a:t>
            </a:r>
            <a:r>
              <a:rPr lang="en-US" sz="2400"/>
              <a:t>counter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zh-CN" sz="2400"/>
              <a:t>每当有指针引用该</a:t>
            </a:r>
            <a:r>
              <a:rPr lang="en-US" sz="2400"/>
              <a:t>block</a:t>
            </a:r>
            <a:r>
              <a:rPr lang="zh-CN" sz="2400"/>
              <a:t>时，</a:t>
            </a:r>
            <a:r>
              <a:rPr lang="en-US" sz="2400"/>
              <a:t>counter++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zh-CN" sz="2400"/>
              <a:t>每当指针被销毁时，</a:t>
            </a:r>
            <a:r>
              <a:rPr lang="en-US" sz="2400"/>
              <a:t>counter--</a:t>
            </a:r>
            <a:endParaRPr/>
          </a:p>
          <a:p>
            <a:pPr marL="342900" indent="-342900">
              <a:buFont typeface="Arial" charset="0"/>
              <a:buChar char="•"/>
            </a:pPr>
            <a:r>
              <a:rPr lang="zh-CN" sz="2400"/>
              <a:t>当</a:t>
            </a:r>
            <a:r>
              <a:rPr lang="en-US" sz="2400"/>
              <a:t>counter</a:t>
            </a:r>
            <a:r>
              <a:rPr lang="zh-CN" sz="2400"/>
              <a:t>减</a:t>
            </a:r>
            <a:r>
              <a:rPr lang="zh-CN" sz="2400"/>
              <a:t>为</a:t>
            </a:r>
            <a:r>
              <a:rPr lang="en-US" sz="2400"/>
              <a:t>0</a:t>
            </a:r>
            <a:r>
              <a:rPr lang="zh-CN" sz="2400"/>
              <a:t>时，释放</a:t>
            </a:r>
            <a:r>
              <a:rPr lang="en-US" sz="2400"/>
              <a:t>block</a:t>
            </a:r>
            <a:endParaRPr/>
          </a:p>
          <a:p>
            <a:pPr>
              <a:buNone/>
            </a:pPr>
            <a:r>
              <a:rPr lang="en-US" sz="2400"/>
              <a:t>C++</a:t>
            </a:r>
            <a:r>
              <a:rPr lang="zh-CN" sz="2400"/>
              <a:t>中的</a:t>
            </a:r>
            <a:r>
              <a:rPr lang="en-US" sz="2400"/>
              <a:t>shared_ptr</a:t>
            </a:r>
            <a:r>
              <a:rPr lang="zh-CN" sz="2400"/>
              <a:t>采用的就是引用计数</a:t>
            </a:r>
            <a:endParaRPr/>
          </a:p>
          <a:p>
            <a:pPr>
              <a:buNone/>
            </a:pPr>
            <a:endParaRPr lang="en-US" sz="2400"/>
          </a:p>
          <a:p>
            <a:pPr>
              <a:buNone/>
            </a:pPr>
            <a:r>
              <a:rPr lang="en-US" sz="2400"/>
              <a:t>std::shared_ptr&lt;int&gt; sp1(new int(10));</a:t>
            </a:r>
            <a:endParaRPr/>
          </a:p>
          <a:p>
            <a:pPr>
              <a:buNone/>
            </a:pPr>
            <a:r>
              <a:rPr lang="en-US" sz="2400"/>
              <a:t>std::shared_ptr&lt;int&gt; sp2 = sp1; //</a:t>
            </a:r>
            <a:r>
              <a:rPr lang="zh-CN" sz="2400"/>
              <a:t>引用计数</a:t>
            </a:r>
            <a:r>
              <a:rPr lang="en-US" sz="2400"/>
              <a:t>+1</a:t>
            </a:r>
            <a:endParaRPr/>
          </a:p>
          <a:p>
            <a:pPr>
              <a:buNone/>
            </a:pPr>
            <a:r>
              <a:rPr lang="en-US" sz="2400"/>
              <a:t>sp1.reset(); //</a:t>
            </a:r>
            <a:r>
              <a:rPr lang="zh-CN" sz="2400"/>
              <a:t>引用计数</a:t>
            </a:r>
            <a:r>
              <a:rPr lang="en-US" sz="2400"/>
              <a:t>-1</a:t>
            </a:r>
            <a:endParaRPr/>
          </a:p>
        </p:txBody>
      </p:sp>
      <p:sp>
        <p:nvSpPr>
          <p:cNvPr id="1471" name=""/>
          <p:cNvSpPr txBox="true"/>
          <p:nvPr/>
        </p:nvSpPr>
        <p:spPr>
          <a:xfrm rot="0" flipH="false" flipV="false">
            <a:off x="683359" y="5710933"/>
            <a:ext cx="7054850" cy="4572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 sz="2400">
                <a:solidFill>
                  <a:srgbClr val="FF0000">
                    <a:alpha val="100000"/>
                  </a:srgbClr>
                </a:solidFill>
              </a:rPr>
              <a:t>引用计数无法回收两个互相引用的数据对象</a:t>
            </a:r>
            <a:r>
              <a:rPr lang="en-US" sz="2400">
                <a:solidFill>
                  <a:srgbClr val="FF0000">
                    <a:alpha val="100000"/>
                  </a:srgbClr>
                </a:solidFill>
              </a:rPr>
              <a:t>(block)</a:t>
            </a:r>
            <a:endParaRPr/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>
  <p:cSld>
    <p:spTree>
      <p:nvGrpSpPr>
        <p:cNvPr id="14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Rectangle 1"/>
          <p:cNvSpPr>
            <a:spLocks noGrp="true" noChangeShapeType="true"/>
          </p:cNvSpPr>
          <p:nvPr/>
        </p:nvSpPr>
        <p:spPr>
          <a:xfrm rot="0" flipH="false" flipV="false">
            <a:off x="933450" y="3860800"/>
            <a:ext cx="5984875" cy="2057400"/>
          </a:xfrm>
          <a:prstGeom prst="rect">
            <a:avLst/>
          </a:prstGeom>
          <a:solidFill>
            <a:srgbClr val="E6E6E6"/>
          </a:solidFill>
          <a:ln w="635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74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368300" y="457200"/>
            <a:ext cx="63373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Memory as a Graph</a:t>
            </a:r>
            <a:endParaRPr/>
          </a:p>
        </p:txBody>
      </p:sp>
      <p:sp>
        <p:nvSpPr>
          <p:cNvPr id="1475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381000" y="1423987"/>
            <a:ext cx="8470900" cy="15478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5000"/>
              </a:lnSpc>
              <a:spcBef>
                <a:spcPts val="125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400"/>
              <a:t>更完善的方案：将内存看做一个有向图</a:t>
            </a:r>
            <a:endParaRPr/>
          </a:p>
          <a:p>
            <a:pPr marL="742950" lvl="1" indent="-285750">
              <a:lnSpc>
                <a:spcPct val="90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000" b="false" i="false" u="none"/>
              <a:t>每个</a:t>
            </a:r>
            <a:r>
              <a:rPr lang="en-US" sz="2000" b="false" i="false" u="none"/>
              <a:t>memory block</a:t>
            </a:r>
            <a:r>
              <a:rPr lang="zh-CN" sz="2000" b="false" i="false" u="none"/>
              <a:t>是一个</a:t>
            </a:r>
            <a:r>
              <a:rPr lang="en-US" sz="2000" b="false" i="false" u="none"/>
              <a:t>node</a:t>
            </a:r>
            <a:r>
              <a:rPr sz="2000" b="false" i="false" u="none"/>
              <a:t> </a:t>
            </a:r>
            <a:endParaRPr/>
          </a:p>
          <a:p>
            <a:pPr marL="742950" lvl="1" indent="-285750">
              <a:lnSpc>
                <a:spcPct val="90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000" b="false" i="false" u="none"/>
              <a:t>每个指针是有一个</a:t>
            </a:r>
            <a:r>
              <a:rPr lang="en-US" sz="2000" b="false" i="false" u="none"/>
              <a:t>edge</a:t>
            </a:r>
            <a:endParaRPr/>
          </a:p>
          <a:p>
            <a:pPr marL="742950" lvl="1" indent="-285750">
              <a:lnSpc>
                <a:spcPct val="90000"/>
              </a:lnSpc>
              <a:spcBef>
                <a:spcPts val="563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000" b="false" i="false" u="none"/>
              <a:t>指向</a:t>
            </a:r>
            <a:r>
              <a:rPr lang="en-US" sz="2000" b="false" i="false" u="none"/>
              <a:t>heap</a:t>
            </a:r>
            <a:r>
              <a:rPr lang="zh-CN" sz="2000" b="false" i="false" u="none"/>
              <a:t>但不存储在</a:t>
            </a:r>
            <a:r>
              <a:rPr lang="en-US" sz="2000" b="false" i="false" u="none"/>
              <a:t>heap</a:t>
            </a:r>
            <a:r>
              <a:rPr lang="zh-CN" sz="2000" b="false" i="false" u="none"/>
              <a:t>中的指针是</a:t>
            </a:r>
            <a:r>
              <a:rPr sz="2000" b="true" i="true" u="none">
                <a:solidFill>
                  <a:srgbClr val="C00000">
                    <a:alpha val="100000"/>
                  </a:srgbClr>
                </a:solidFill>
              </a:rPr>
              <a:t>root</a:t>
            </a:r>
            <a:r>
              <a:rPr sz="2000" b="false" i="false" u="none"/>
              <a:t>  nodes  (</a:t>
            </a:r>
            <a:r>
              <a:rPr lang="zh-CN" sz="2000" b="false" i="false" u="none"/>
              <a:t>例如</a:t>
            </a:r>
            <a:r>
              <a:rPr sz="2000" b="false" i="false" u="none"/>
              <a:t>registers, locations on the stack, global variables)</a:t>
            </a:r>
            <a:endParaRPr/>
          </a:p>
        </p:txBody>
      </p:sp>
      <p:sp>
        <p:nvSpPr>
          <p:cNvPr id="1476" name="Oval 4"/>
          <p:cNvSpPr>
            <a:spLocks noGrp="true" noChangeShapeType="true"/>
          </p:cNvSpPr>
          <p:nvPr/>
        </p:nvSpPr>
        <p:spPr>
          <a:xfrm rot="0" flipH="false" flipV="false">
            <a:off x="2644775" y="3175000"/>
            <a:ext cx="304800" cy="304800"/>
          </a:xfrm>
          <a:prstGeom prst="ellipse">
            <a:avLst/>
          </a:prstGeom>
          <a:solidFill>
            <a:srgbClr val="ACE3A1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77" name="Oval 5"/>
          <p:cNvSpPr>
            <a:spLocks noGrp="true" noChangeShapeType="true"/>
          </p:cNvSpPr>
          <p:nvPr/>
        </p:nvSpPr>
        <p:spPr>
          <a:xfrm rot="0" flipH="false" flipV="false">
            <a:off x="3711575" y="3175000"/>
            <a:ext cx="304800" cy="304800"/>
          </a:xfrm>
          <a:prstGeom prst="ellipse">
            <a:avLst/>
          </a:prstGeom>
          <a:solidFill>
            <a:srgbClr val="ACE3A1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78" name="Oval 6"/>
          <p:cNvSpPr>
            <a:spLocks noGrp="true" noChangeShapeType="true"/>
          </p:cNvSpPr>
          <p:nvPr/>
        </p:nvSpPr>
        <p:spPr>
          <a:xfrm rot="0" flipH="false" flipV="false">
            <a:off x="4854575" y="3175000"/>
            <a:ext cx="304800" cy="304800"/>
          </a:xfrm>
          <a:prstGeom prst="ellipse">
            <a:avLst/>
          </a:prstGeom>
          <a:solidFill>
            <a:srgbClr val="ACE3A1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79" name="Line 7"/>
          <p:cNvSpPr>
            <a:spLocks noGrp="true" noChangeShapeType="true"/>
          </p:cNvSpPr>
          <p:nvPr/>
        </p:nvSpPr>
        <p:spPr>
          <a:xfrm rot="0" flipH="true" flipV="false">
            <a:off x="2338387" y="3479800"/>
            <a:ext cx="384175" cy="9144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480" name="Text Box 8"/>
          <p:cNvSpPr txBox="true">
            <a:spLocks noGrp="true" noChangeShapeType="true"/>
          </p:cNvSpPr>
          <p:nvPr/>
        </p:nvSpPr>
        <p:spPr>
          <a:xfrm rot="0" flipH="false" flipV="false">
            <a:off x="933450" y="3222625"/>
            <a:ext cx="1147762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true" u="none">
                <a:solidFill>
                  <a:srgbClr val="595959"/>
                </a:solidFill>
                <a:latin typeface="Calibri"/>
                <a:ea typeface="msgothic" charset="1"/>
              </a:rPr>
              <a:t>Root nodes</a:t>
            </a:r>
            <a:endParaRPr/>
          </a:p>
        </p:txBody>
      </p:sp>
      <p:sp>
        <p:nvSpPr>
          <p:cNvPr id="1481" name="Text Box 9"/>
          <p:cNvSpPr txBox="true">
            <a:spLocks noGrp="true" noChangeShapeType="true"/>
          </p:cNvSpPr>
          <p:nvPr/>
        </p:nvSpPr>
        <p:spPr>
          <a:xfrm rot="0" flipH="false" flipV="false">
            <a:off x="939800" y="3860800"/>
            <a:ext cx="1187450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true" u="none">
                <a:solidFill>
                  <a:srgbClr val="595959"/>
                </a:solidFill>
                <a:latin typeface="Calibri"/>
                <a:ea typeface="msgothic" charset="1"/>
              </a:rPr>
              <a:t>Heap nodes</a:t>
            </a:r>
            <a:endParaRPr/>
          </a:p>
        </p:txBody>
      </p:sp>
      <p:sp>
        <p:nvSpPr>
          <p:cNvPr id="1482" name="Line 10"/>
          <p:cNvSpPr>
            <a:spLocks noGrp="true" noChangeShapeType="true"/>
          </p:cNvSpPr>
          <p:nvPr/>
        </p:nvSpPr>
        <p:spPr>
          <a:xfrm rot="0" flipH="false" flipV="false">
            <a:off x="3863975" y="3479800"/>
            <a:ext cx="1587" cy="9144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483" name="Line 11"/>
          <p:cNvSpPr>
            <a:spLocks noGrp="true" noChangeShapeType="true"/>
          </p:cNvSpPr>
          <p:nvPr/>
        </p:nvSpPr>
        <p:spPr>
          <a:xfrm rot="0" flipH="false" flipV="false">
            <a:off x="5083175" y="3479800"/>
            <a:ext cx="533400" cy="9652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484" name="Oval 12"/>
          <p:cNvSpPr>
            <a:spLocks noGrp="true" noChangeShapeType="true"/>
          </p:cNvSpPr>
          <p:nvPr/>
        </p:nvSpPr>
        <p:spPr>
          <a:xfrm rot="0" flipH="false" flipV="false">
            <a:off x="2187575" y="4394200"/>
            <a:ext cx="304800" cy="304800"/>
          </a:xfrm>
          <a:prstGeom prst="ellipse">
            <a:avLst/>
          </a:prstGeom>
          <a:solidFill>
            <a:srgbClr val="ACE3A1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85" name="Oval 13"/>
          <p:cNvSpPr>
            <a:spLocks noGrp="true" noChangeShapeType="true"/>
          </p:cNvSpPr>
          <p:nvPr/>
        </p:nvSpPr>
        <p:spPr>
          <a:xfrm rot="0" flipH="false" flipV="false">
            <a:off x="3711575" y="4394200"/>
            <a:ext cx="304800" cy="304800"/>
          </a:xfrm>
          <a:prstGeom prst="ellipse">
            <a:avLst/>
          </a:prstGeom>
          <a:solidFill>
            <a:srgbClr val="ACE3A1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86" name="Oval 14"/>
          <p:cNvSpPr>
            <a:spLocks noGrp="true" noChangeShapeType="true"/>
          </p:cNvSpPr>
          <p:nvPr/>
        </p:nvSpPr>
        <p:spPr>
          <a:xfrm rot="0" flipH="false" flipV="false">
            <a:off x="5540375" y="4394200"/>
            <a:ext cx="304800" cy="304800"/>
          </a:xfrm>
          <a:prstGeom prst="ellipse">
            <a:avLst/>
          </a:prstGeom>
          <a:solidFill>
            <a:srgbClr val="ACE3A1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87" name="Line 15"/>
          <p:cNvSpPr>
            <a:spLocks noGrp="true" noChangeShapeType="true"/>
          </p:cNvSpPr>
          <p:nvPr/>
        </p:nvSpPr>
        <p:spPr>
          <a:xfrm rot="0" flipH="true" flipV="false">
            <a:off x="1652587" y="4622800"/>
            <a:ext cx="536575" cy="6858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488" name="Oval 16"/>
          <p:cNvSpPr>
            <a:spLocks noGrp="true" noChangeShapeType="true"/>
          </p:cNvSpPr>
          <p:nvPr/>
        </p:nvSpPr>
        <p:spPr>
          <a:xfrm rot="0" flipH="false" flipV="false">
            <a:off x="1501775" y="5308600"/>
            <a:ext cx="304800" cy="304800"/>
          </a:xfrm>
          <a:prstGeom prst="ellipse">
            <a:avLst/>
          </a:prstGeom>
          <a:solidFill>
            <a:srgbClr val="ACE3A1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89" name="Line 17"/>
          <p:cNvSpPr>
            <a:spLocks noGrp="true" noChangeShapeType="true"/>
          </p:cNvSpPr>
          <p:nvPr/>
        </p:nvSpPr>
        <p:spPr>
          <a:xfrm rot="0" flipH="false" flipV="false">
            <a:off x="2492375" y="4622800"/>
            <a:ext cx="533400" cy="6858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490" name="Oval 18"/>
          <p:cNvSpPr>
            <a:spLocks noGrp="true" noChangeShapeType="true"/>
          </p:cNvSpPr>
          <p:nvPr/>
        </p:nvSpPr>
        <p:spPr>
          <a:xfrm rot="0" flipH="false" flipV="false">
            <a:off x="2873375" y="5308600"/>
            <a:ext cx="304800" cy="304800"/>
          </a:xfrm>
          <a:prstGeom prst="ellipse">
            <a:avLst/>
          </a:prstGeom>
          <a:solidFill>
            <a:srgbClr val="ACE3A1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91" name="Line 19"/>
          <p:cNvSpPr>
            <a:spLocks noGrp="true" noChangeShapeType="true"/>
          </p:cNvSpPr>
          <p:nvPr/>
        </p:nvSpPr>
        <p:spPr>
          <a:xfrm rot="0" flipH="false" flipV="false">
            <a:off x="5692775" y="4699000"/>
            <a:ext cx="1587" cy="6096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492" name="Oval 20"/>
          <p:cNvSpPr>
            <a:spLocks noGrp="true" noChangeShapeType="true"/>
          </p:cNvSpPr>
          <p:nvPr/>
        </p:nvSpPr>
        <p:spPr>
          <a:xfrm rot="0" flipH="false" flipV="false">
            <a:off x="5540375" y="5308600"/>
            <a:ext cx="304800" cy="304800"/>
          </a:xfrm>
          <a:prstGeom prst="ellipse">
            <a:avLst/>
          </a:prstGeom>
          <a:solidFill>
            <a:srgbClr val="ACE3A1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93" name="Oval 21"/>
          <p:cNvSpPr>
            <a:spLocks noGrp="true" noChangeShapeType="true"/>
          </p:cNvSpPr>
          <p:nvPr/>
        </p:nvSpPr>
        <p:spPr>
          <a:xfrm rot="0" flipH="false" flipV="false">
            <a:off x="4591050" y="4699000"/>
            <a:ext cx="304800" cy="304800"/>
          </a:xfrm>
          <a:prstGeom prst="ellipse">
            <a:avLst/>
          </a:prstGeom>
          <a:solidFill>
            <a:srgbClr val="EBAFAF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94" name="Oval 22"/>
          <p:cNvSpPr>
            <a:spLocks noGrp="true" noChangeShapeType="true"/>
          </p:cNvSpPr>
          <p:nvPr/>
        </p:nvSpPr>
        <p:spPr>
          <a:xfrm rot="0" flipH="false" flipV="false">
            <a:off x="4591050" y="5461000"/>
            <a:ext cx="304800" cy="304800"/>
          </a:xfrm>
          <a:prstGeom prst="ellipse">
            <a:avLst/>
          </a:prstGeom>
          <a:solidFill>
            <a:srgbClr val="EBAFAF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95" name="Line 23"/>
          <p:cNvSpPr>
            <a:spLocks noGrp="true" noChangeShapeType="true"/>
          </p:cNvSpPr>
          <p:nvPr/>
        </p:nvSpPr>
        <p:spPr>
          <a:xfrm rot="0" flipH="false" flipV="false">
            <a:off x="4743450" y="5003800"/>
            <a:ext cx="1587" cy="4572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496" name="Oval 24"/>
          <p:cNvSpPr>
            <a:spLocks noGrp="true" noChangeShapeType="true"/>
          </p:cNvSpPr>
          <p:nvPr/>
        </p:nvSpPr>
        <p:spPr>
          <a:xfrm rot="0" flipH="false" flipV="false">
            <a:off x="3829050" y="5156200"/>
            <a:ext cx="304800" cy="304800"/>
          </a:xfrm>
          <a:prstGeom prst="ellipse">
            <a:avLst/>
          </a:prstGeom>
          <a:solidFill>
            <a:srgbClr val="EBAFAF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497" name="Line 25"/>
          <p:cNvSpPr>
            <a:spLocks noGrp="true" noChangeShapeType="true"/>
          </p:cNvSpPr>
          <p:nvPr/>
        </p:nvSpPr>
        <p:spPr>
          <a:xfrm rot="0" flipH="true" flipV="true">
            <a:off x="4132262" y="5383212"/>
            <a:ext cx="460375" cy="155575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498" name="Line 26"/>
          <p:cNvSpPr>
            <a:spLocks noGrp="true" noChangeShapeType="true"/>
          </p:cNvSpPr>
          <p:nvPr/>
        </p:nvSpPr>
        <p:spPr>
          <a:xfrm rot="0" flipH="false" flipV="true">
            <a:off x="4144962" y="4957762"/>
            <a:ext cx="460375" cy="255587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499" name="Oval 27"/>
          <p:cNvSpPr>
            <a:spLocks noGrp="true" noChangeShapeType="true"/>
          </p:cNvSpPr>
          <p:nvPr/>
        </p:nvSpPr>
        <p:spPr>
          <a:xfrm rot="0" flipH="false" flipV="false">
            <a:off x="6267450" y="4851400"/>
            <a:ext cx="304800" cy="304800"/>
          </a:xfrm>
          <a:prstGeom prst="ellipse">
            <a:avLst/>
          </a:prstGeom>
          <a:solidFill>
            <a:srgbClr val="EBAFAF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500" name="Oval 28"/>
          <p:cNvSpPr>
            <a:spLocks noGrp="true" noChangeShapeType="true"/>
          </p:cNvSpPr>
          <p:nvPr/>
        </p:nvSpPr>
        <p:spPr>
          <a:xfrm rot="0" flipH="false" flipV="false">
            <a:off x="7170737" y="3987800"/>
            <a:ext cx="304800" cy="304800"/>
          </a:xfrm>
          <a:prstGeom prst="ellipse">
            <a:avLst/>
          </a:prstGeom>
          <a:solidFill>
            <a:srgbClr val="ACE3A1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501" name="Oval 29"/>
          <p:cNvSpPr>
            <a:spLocks noGrp="true" noChangeShapeType="true"/>
          </p:cNvSpPr>
          <p:nvPr/>
        </p:nvSpPr>
        <p:spPr>
          <a:xfrm rot="0" flipH="false" flipV="false">
            <a:off x="7170737" y="4445000"/>
            <a:ext cx="304800" cy="304800"/>
          </a:xfrm>
          <a:prstGeom prst="ellipse">
            <a:avLst/>
          </a:prstGeom>
          <a:solidFill>
            <a:srgbClr val="EBAFAF"/>
          </a:solidFill>
          <a:ln w="19050">
            <a:solidFill>
              <a:schemeClr val="dk1"/>
            </a:solidFill>
            <a:miter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502" name="Text Box 30"/>
          <p:cNvSpPr txBox="true">
            <a:spLocks noGrp="true" noChangeShapeType="true"/>
          </p:cNvSpPr>
          <p:nvPr/>
        </p:nvSpPr>
        <p:spPr>
          <a:xfrm rot="0" flipH="false" flipV="false">
            <a:off x="7550150" y="4394200"/>
            <a:ext cx="1395412" cy="5873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Not-reachable</a:t>
            </a:r>
            <a:br>
              <a:rPr lang="en-GB" sz="1600" b="true" i="false" u="none">
                <a:latin typeface="Calibri"/>
                <a:ea typeface="msgothic" charset="1"/>
              </a:rPr>
            </a:br>
            <a:r>
              <a:rPr lang="en-GB" sz="1600" b="true" i="false" u="none">
                <a:latin typeface="Calibri"/>
                <a:ea typeface="msgothic" charset="1"/>
              </a:rPr>
              <a:t>(garbage)</a:t>
            </a:r>
            <a:endParaRPr/>
          </a:p>
        </p:txBody>
      </p:sp>
      <p:sp>
        <p:nvSpPr>
          <p:cNvPr id="1503" name="Text Box 31"/>
          <p:cNvSpPr txBox="true">
            <a:spLocks noGrp="true" noChangeShapeType="true"/>
          </p:cNvSpPr>
          <p:nvPr/>
        </p:nvSpPr>
        <p:spPr>
          <a:xfrm rot="0" flipH="false" flipV="false">
            <a:off x="7561262" y="3937000"/>
            <a:ext cx="1017587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reachable</a:t>
            </a:r>
            <a:endParaRPr/>
          </a:p>
        </p:txBody>
      </p:sp>
      <p:sp>
        <p:nvSpPr>
          <p:cNvPr id="1504" name="Rectangle 32"/>
          <p:cNvSpPr>
            <a:spLocks noGrp="true" noChangeShapeType="true"/>
          </p:cNvSpPr>
          <p:nvPr/>
        </p:nvSpPr>
        <p:spPr>
          <a:xfrm rot="0" flipH="false" flipV="false">
            <a:off x="844550" y="5924550"/>
            <a:ext cx="7404100" cy="838200"/>
          </a:xfrm>
          <a:prstGeom prst="rect">
            <a:avLst/>
          </a:prstGeom>
          <a:noFill/>
        </p:spPr>
        <p:txBody>
          <a:bodyPr lIns="90360" tIns="44280" rIns="90360" bIns="4428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84175" algn="l"/>
                <a:tab pos="1298575" algn="l"/>
                <a:tab pos="2212975" algn="l"/>
                <a:tab pos="3127375" algn="l"/>
                <a:tab pos="4041775" algn="l"/>
                <a:tab pos="4956175" algn="l"/>
                <a:tab pos="5870575" algn="l"/>
                <a:tab pos="6784975" algn="l"/>
                <a:tab pos="7699375" algn="l"/>
                <a:tab pos="8613775" algn="l"/>
                <a:tab pos="9528175" algn="l"/>
                <a:tab pos="10442575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84175" algn="l"/>
                <a:tab pos="1298575" algn="l"/>
                <a:tab pos="2212975" algn="l"/>
                <a:tab pos="3127375" algn="l"/>
                <a:tab pos="4041775" algn="l"/>
                <a:tab pos="4956175" algn="l"/>
                <a:tab pos="5870575" algn="l"/>
                <a:tab pos="6784975" algn="l"/>
                <a:tab pos="7699375" algn="l"/>
                <a:tab pos="8613775" algn="l"/>
                <a:tab pos="9528175" algn="l"/>
                <a:tab pos="10442575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84175" algn="l"/>
                <a:tab pos="1298575" algn="l"/>
                <a:tab pos="2212975" algn="l"/>
                <a:tab pos="3127375" algn="l"/>
                <a:tab pos="4041775" algn="l"/>
                <a:tab pos="4956175" algn="l"/>
                <a:tab pos="5870575" algn="l"/>
                <a:tab pos="6784975" algn="l"/>
                <a:tab pos="7699375" algn="l"/>
                <a:tab pos="8613775" algn="l"/>
                <a:tab pos="9528175" algn="l"/>
                <a:tab pos="10442575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84175" algn="l"/>
                <a:tab pos="1298575" algn="l"/>
                <a:tab pos="2212975" algn="l"/>
                <a:tab pos="3127375" algn="l"/>
                <a:tab pos="4041775" algn="l"/>
                <a:tab pos="4956175" algn="l"/>
                <a:tab pos="5870575" algn="l"/>
                <a:tab pos="6784975" algn="l"/>
                <a:tab pos="7699375" algn="l"/>
                <a:tab pos="8613775" algn="l"/>
                <a:tab pos="9528175" algn="l"/>
                <a:tab pos="10442575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84175" algn="l"/>
                <a:tab pos="1298575" algn="l"/>
                <a:tab pos="2212975" algn="l"/>
                <a:tab pos="3127375" algn="l"/>
                <a:tab pos="4041775" algn="l"/>
                <a:tab pos="4956175" algn="l"/>
                <a:tab pos="5870575" algn="l"/>
                <a:tab pos="6784975" algn="l"/>
                <a:tab pos="7699375" algn="l"/>
                <a:tab pos="8613775" algn="l"/>
                <a:tab pos="9528175" algn="l"/>
                <a:tab pos="10442575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84175" algn="l"/>
                <a:tab pos="1298575" algn="l"/>
                <a:tab pos="2212975" algn="l"/>
                <a:tab pos="3127375" algn="l"/>
                <a:tab pos="4041775" algn="l"/>
                <a:tab pos="4956175" algn="l"/>
                <a:tab pos="5870575" algn="l"/>
                <a:tab pos="6784975" algn="l"/>
                <a:tab pos="7699375" algn="l"/>
                <a:tab pos="8613775" algn="l"/>
                <a:tab pos="9528175" algn="l"/>
                <a:tab pos="10442575" algn="l"/>
              </a:tabLst>
              <a:defRPr lang="en-US" sz="1800"/>
            </a:lvl6pPr>
            <a:lvl7pPr>
              <a:tabLst>
                <a:tab pos="384175" algn="l"/>
                <a:tab pos="1298575" algn="l"/>
                <a:tab pos="2212975" algn="l"/>
                <a:tab pos="3127375" algn="l"/>
                <a:tab pos="4041775" algn="l"/>
                <a:tab pos="4956175" algn="l"/>
                <a:tab pos="5870575" algn="l"/>
                <a:tab pos="6784975" algn="l"/>
                <a:tab pos="7699375" algn="l"/>
                <a:tab pos="8613775" algn="l"/>
                <a:tab pos="9528175" algn="l"/>
                <a:tab pos="10442575" algn="l"/>
              </a:tabLst>
              <a:defRPr lang="en-US" sz="1800"/>
            </a:lvl7pPr>
            <a:lvl8pPr>
              <a:tabLst>
                <a:tab pos="384175" algn="l"/>
                <a:tab pos="1298575" algn="l"/>
                <a:tab pos="2212975" algn="l"/>
                <a:tab pos="3127375" algn="l"/>
                <a:tab pos="4041775" algn="l"/>
                <a:tab pos="4956175" algn="l"/>
                <a:tab pos="5870575" algn="l"/>
                <a:tab pos="6784975" algn="l"/>
                <a:tab pos="7699375" algn="l"/>
                <a:tab pos="8613775" algn="l"/>
                <a:tab pos="9528175" algn="l"/>
                <a:tab pos="10442575" algn="l"/>
              </a:tabLst>
              <a:defRPr lang="en-US" sz="1800"/>
            </a:lvl8pPr>
            <a:lvl9pPr>
              <a:tabLst>
                <a:tab pos="384175" algn="l"/>
                <a:tab pos="1298575" algn="l"/>
                <a:tab pos="2212975" algn="l"/>
                <a:tab pos="3127375" algn="l"/>
                <a:tab pos="4041775" algn="l"/>
                <a:tab pos="4956175" algn="l"/>
                <a:tab pos="5870575" algn="l"/>
                <a:tab pos="6784975" algn="l"/>
                <a:tab pos="7699375" algn="l"/>
                <a:tab pos="8613775" algn="l"/>
                <a:tab pos="9528175" algn="l"/>
                <a:tab pos="10442575" algn="l"/>
              </a:tabLst>
              <a:defRPr lang="en-US" sz="1800"/>
            </a:lvl9pPr>
          </a:lstStyle>
          <a:p>
            <a:pPr marL="384175" lvl="0" indent="-384175">
              <a:lnSpc>
                <a:spcPct val="95000"/>
              </a:lnSpc>
              <a:spcBef>
                <a:spcPts val="1125"/>
              </a:spcBef>
              <a:buNone/>
              <a:tabLst>
                <a:tab pos="384175" algn="l"/>
                <a:tab pos="1298575" algn="l"/>
                <a:tab pos="2212975" algn="l"/>
                <a:tab pos="3127375" algn="l"/>
                <a:tab pos="4041775" algn="l"/>
                <a:tab pos="4956175" algn="l"/>
                <a:tab pos="5870575" algn="l"/>
                <a:tab pos="6784975" algn="l"/>
                <a:tab pos="7699375" algn="l"/>
                <a:tab pos="8613775" algn="l"/>
                <a:tab pos="9528175" algn="l"/>
                <a:tab pos="10442575" algn="l"/>
              </a:tabLst>
            </a:pPr>
            <a:r>
              <a:rPr sz="1800" b="true" i="false" u="none">
                <a:latin typeface="Calibri"/>
                <a:ea typeface="msgothic"/>
              </a:rPr>
              <a:t> </a:t>
            </a:r>
            <a:r>
              <a:rPr sz="1800" b="true" i="true" u="none">
                <a:solidFill>
                  <a:srgbClr val="C00000">
                    <a:alpha val="100000"/>
                  </a:srgbClr>
                </a:solidFill>
                <a:latin typeface="Calibri"/>
                <a:ea typeface="msgothic"/>
              </a:rPr>
              <a:t>reachable</a:t>
            </a:r>
            <a:r>
              <a:rPr sz="1800" b="true" i="false" u="none">
                <a:latin typeface="Calibri"/>
                <a:ea typeface="msgothic"/>
              </a:rPr>
              <a:t>  :</a:t>
            </a:r>
            <a:r>
              <a:rPr lang="zh-CN" sz="1800" b="true" i="false" u="none">
                <a:latin typeface="Calibri"/>
                <a:ea typeface="msgothic"/>
              </a:rPr>
              <a:t>存在从某个</a:t>
            </a:r>
            <a:r>
              <a:rPr lang="en-US" sz="1800" b="true" i="false" u="none">
                <a:latin typeface="Calibri"/>
                <a:ea typeface="msgothic"/>
              </a:rPr>
              <a:t>root</a:t>
            </a:r>
            <a:r>
              <a:rPr lang="zh-CN" sz="1800" b="true" i="false" u="none">
                <a:latin typeface="Calibri"/>
                <a:ea typeface="msgothic"/>
              </a:rPr>
              <a:t>到</a:t>
            </a:r>
            <a:r>
              <a:rPr lang="en-US" sz="1800" b="true" i="false" u="none">
                <a:latin typeface="Calibri"/>
                <a:ea typeface="msgothic"/>
              </a:rPr>
              <a:t>node (block)</a:t>
            </a:r>
            <a:r>
              <a:rPr lang="zh-CN" sz="1800" b="true" i="false" u="none">
                <a:latin typeface="Calibri"/>
                <a:ea typeface="msgothic"/>
              </a:rPr>
              <a:t>的可达路径</a:t>
            </a:r>
            <a:endParaRPr/>
          </a:p>
          <a:p>
            <a:pPr marL="384175" lvl="0" indent="-384175">
              <a:lnSpc>
                <a:spcPct val="95000"/>
              </a:lnSpc>
              <a:spcBef>
                <a:spcPts val="1125"/>
              </a:spcBef>
              <a:buNone/>
              <a:tabLst>
                <a:tab pos="384175" algn="l"/>
                <a:tab pos="1298575" algn="l"/>
                <a:tab pos="2212975" algn="l"/>
                <a:tab pos="3127375" algn="l"/>
                <a:tab pos="4041775" algn="l"/>
                <a:tab pos="4956175" algn="l"/>
                <a:tab pos="5870575" algn="l"/>
                <a:tab pos="6784975" algn="l"/>
                <a:tab pos="7699375" algn="l"/>
                <a:tab pos="8613775" algn="l"/>
                <a:tab pos="9528175" algn="l"/>
                <a:tab pos="10442575" algn="l"/>
              </a:tabLst>
            </a:pPr>
            <a:r>
              <a:rPr sz="1800" b="true" i="false" u="none">
                <a:latin typeface="Calibri"/>
                <a:ea typeface="msgothic"/>
              </a:rPr>
              <a:t>Non-reachable nodes are </a:t>
            </a:r>
            <a:r>
              <a:rPr sz="1800" b="true" i="true" u="none">
                <a:solidFill>
                  <a:srgbClr val="C00000">
                    <a:alpha val="100000"/>
                  </a:srgbClr>
                </a:solidFill>
                <a:latin typeface="Calibri"/>
                <a:ea typeface="msgothic"/>
              </a:rPr>
              <a:t>garbage</a:t>
            </a:r>
            <a:r>
              <a:rPr sz="1800" b="true" i="true" u="none">
                <a:latin typeface="Calibri"/>
                <a:ea typeface="msgothic"/>
              </a:rPr>
              <a:t> </a:t>
            </a:r>
            <a:r>
              <a:rPr sz="1800" b="true" i="false" u="none">
                <a:latin typeface="Calibri"/>
                <a:ea typeface="msgothic"/>
              </a:rPr>
              <a:t>(cannot be needed by the application)</a:t>
            </a:r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5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Rectangle 2"/>
          <p:cNvSpPr txBox="true">
            <a:spLocks noGrp="true" noChangeShapeType="true"/>
          </p:cNvSpPr>
          <p:nvPr/>
        </p:nvSpPr>
        <p:spPr>
          <a:xfrm>
            <a:off x="368300" y="457200"/>
            <a:ext cx="6337300" cy="573087"/>
          </a:xfrm>
          <a:prstGeom prst="rect">
            <a:avLst/>
          </a:prstGeom>
          <a:noFill/>
          <a:ln>
            <a:extLst/>
          </a:ln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5pPr>
            <a:lvl6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6pPr>
            <a:lvl7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7pPr>
            <a:lvl8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8pPr>
            <a:lvl9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9pPr>
          </a:lstStyle>
          <a:p>
            <a:pPr marL="0" lvl="0" indent="0" algn="l" defTabSz="914400" rtl="false" fontAlgn="base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pPr>
            <a:r>
              <a:rPr lang="en-GB" sz="2800" b="true" i="false">
                <a:solidFill>
                  <a:srgbClr val="000000"/>
                </a:solidFill>
                <a:latin typeface="Comic Sans MS"/>
                <a:ea typeface="宋体"/>
              </a:rPr>
              <a:t>Memory as a Graph</a:t>
            </a:r>
            <a:endParaRPr lang="en-US" sz="2800" b="true" i="false">
              <a:solidFill>
                <a:srgbClr val="000000"/>
              </a:solidFill>
              <a:latin typeface="Comic Sans MS"/>
              <a:ea typeface="宋体"/>
            </a:endParaRPr>
          </a:p>
        </p:txBody>
      </p:sp>
      <p:pic>
        <p:nvPicPr>
          <p:cNvPr id="150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1515323" y="2286707"/>
            <a:ext cx="5190277" cy="3340421"/>
          </a:xfrm>
          <a:prstGeom prst="rect"/>
        </p:spPr>
      </p:pic>
      <p:sp>
        <p:nvSpPr>
          <p:cNvPr id="1508" name=""/>
          <p:cNvSpPr txBox="true"/>
          <p:nvPr/>
        </p:nvSpPr>
        <p:spPr>
          <a:xfrm rot="0">
            <a:off x="744374" y="1659587"/>
            <a:ext cx="58166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en-US"/>
              <a:t>root</a:t>
            </a:r>
            <a:r>
              <a:rPr lang="zh-CN"/>
              <a:t>节点的集合在</a:t>
            </a:r>
            <a:r>
              <a:rPr lang="en-US"/>
              <a:t>Java</a:t>
            </a:r>
            <a:r>
              <a:rPr lang="zh-CN"/>
              <a:t>等语言中称为</a:t>
            </a:r>
            <a:r>
              <a:rPr lang="en-US"/>
              <a:t>GC root set</a:t>
            </a:r>
            <a:endParaRPr/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>
  <p:cSld>
    <p:spTree>
      <p:nvGrpSpPr>
        <p:cNvPr id="15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Rectangle 2"/>
          <p:cNvSpPr txBox="true">
            <a:spLocks noGrp="true" noChangeShapeType="true"/>
          </p:cNvSpPr>
          <p:nvPr/>
        </p:nvSpPr>
        <p:spPr>
          <a:xfrm>
            <a:off x="368300" y="457200"/>
            <a:ext cx="6337300" cy="573087"/>
          </a:xfrm>
          <a:prstGeom prst="rect">
            <a:avLst/>
          </a:prstGeom>
          <a:noFill/>
          <a:ln>
            <a:extLst/>
          </a:ln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5pPr>
            <a:lvl6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6pPr>
            <a:lvl7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7pPr>
            <a:lvl8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8pPr>
            <a:lvl9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9pPr>
          </a:lstStyle>
          <a:p>
            <a:pPr marL="0" lvl="0" indent="0" algn="l" defTabSz="914400" rtl="false" fontAlgn="base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pPr>
            <a:r>
              <a:rPr lang="en-GB" sz="2800" b="true" i="false">
                <a:solidFill>
                  <a:srgbClr val="000000"/>
                </a:solidFill>
                <a:latin typeface="Comic Sans MS"/>
                <a:ea typeface="宋体"/>
              </a:rPr>
              <a:t>Memory as a Graph</a:t>
            </a:r>
            <a:endParaRPr lang="en-US" sz="2800" b="true" i="false">
              <a:solidFill>
                <a:srgbClr val="000000"/>
              </a:solidFill>
              <a:latin typeface="Comic Sans MS"/>
              <a:ea typeface="宋体"/>
            </a:endParaRPr>
          </a:p>
        </p:txBody>
      </p:sp>
      <p:sp>
        <p:nvSpPr>
          <p:cNvPr id="1511" name=""/>
          <p:cNvSpPr txBox="true"/>
          <p:nvPr/>
        </p:nvSpPr>
        <p:spPr>
          <a:xfrm rot="0" flipH="false" flipV="false">
            <a:off x="561331" y="1683993"/>
            <a:ext cx="7981950" cy="11874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/>
              <a:t>Garbage collection</a:t>
            </a:r>
            <a:r>
              <a:rPr lang="zh-CN" sz="2400"/>
              <a:t>的关键就是：</a:t>
            </a:r>
            <a:endParaRPr/>
          </a:p>
          <a:p>
            <a:pPr>
              <a:buNone/>
            </a:pPr>
            <a:r>
              <a:rPr lang="zh-CN" sz="2400"/>
              <a:t>如何构建和维护</a:t>
            </a:r>
            <a:r>
              <a:rPr lang="en-US" sz="2400"/>
              <a:t>reachability graph</a:t>
            </a:r>
            <a:endParaRPr/>
          </a:p>
          <a:p>
            <a:pPr>
              <a:buNone/>
            </a:pPr>
            <a:r>
              <a:rPr lang="zh-CN" sz="2400"/>
              <a:t>如何通过</a:t>
            </a:r>
            <a:r>
              <a:rPr lang="en-US" sz="2400"/>
              <a:t>reachability </a:t>
            </a:r>
            <a:r>
              <a:rPr lang="en-US" sz="2400"/>
              <a:t>graph</a:t>
            </a:r>
            <a:r>
              <a:rPr lang="zh-CN" sz="2400"/>
              <a:t>快速找出</a:t>
            </a:r>
            <a:r>
              <a:rPr lang="en-US" sz="2400"/>
              <a:t>heap</a:t>
            </a:r>
            <a:r>
              <a:rPr lang="zh-CN" sz="2400"/>
              <a:t>中的</a:t>
            </a:r>
            <a:r>
              <a:rPr lang="en-US" sz="2400"/>
              <a:t>garbage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>
  <p:cSld>
    <p:spTree>
      <p:nvGrpSpPr>
        <p:cNvPr id="15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407987" y="398462"/>
            <a:ext cx="59436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latin typeface="Courier New"/>
              </a:rPr>
              <a:t>malloc</a:t>
            </a:r>
            <a:r>
              <a:rPr lang="en-GB"/>
              <a:t> Example</a:t>
            </a:r>
            <a:endParaRPr/>
          </a:p>
        </p:txBody>
      </p:sp>
      <p:sp>
        <p:nvSpPr>
          <p:cNvPr id="1514" name="Text Box 2"/>
          <p:cNvSpPr txBox="true">
            <a:spLocks noGrp="true" noChangeShapeType="true"/>
          </p:cNvSpPr>
          <p:nvPr/>
        </p:nvSpPr>
        <p:spPr>
          <a:xfrm>
            <a:off x="533400" y="1143000"/>
            <a:ext cx="8077200" cy="5265737"/>
          </a:xfrm>
          <a:prstGeom prst="rect">
            <a:avLst/>
          </a:prstGeom>
          <a:solidFill>
            <a:srgbClr val="F6F5BD"/>
          </a:solidFill>
          <a:ln w="12600">
            <a:solidFill>
              <a:srgbClr val="000066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1600" b="true" i="false" u="none">
                <a:solidFill>
                  <a:srgbClr val="926492"/>
                </a:solidFill>
                <a:latin typeface="Menlo-Regular" charset="-122"/>
              </a:rPr>
              <a:t>#include</a:t>
            </a: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 </a:t>
            </a:r>
            <a:r>
              <a:rPr lang="en-US" sz="1600" b="true" i="false" u="none">
                <a:solidFill>
                  <a:srgbClr val="9D206F"/>
                </a:solidFill>
                <a:latin typeface="Menlo-Regular" charset="-122"/>
              </a:rPr>
              <a:t>&lt;stdio.h&gt;</a:t>
            </a:r>
            <a:endParaRPr lang="en-US" sz="1600"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true" i="false" u="none">
                <a:solidFill>
                  <a:srgbClr val="926492"/>
                </a:solidFill>
                <a:latin typeface="Menlo-Regular" charset="-122"/>
              </a:rPr>
              <a:t>#include</a:t>
            </a: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 </a:t>
            </a:r>
            <a:r>
              <a:rPr lang="en-US" sz="1600" b="true" i="false" u="none">
                <a:solidFill>
                  <a:srgbClr val="9D206F"/>
                </a:solidFill>
                <a:latin typeface="Menlo-Regular" charset="-122"/>
              </a:rPr>
              <a:t>&lt;stdlib.h&gt;</a:t>
            </a:r>
            <a:endParaRPr lang="en-US" sz="1600"/>
          </a:p>
          <a:p>
            <a:pPr marL="0" lvl="0" indent="0">
              <a:spcBef>
                <a:spcPts val="0"/>
              </a:spcBef>
              <a:buNone/>
            </a:pPr>
            <a:endParaRPr lang="en-US" sz="1600"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true" i="false" u="none">
                <a:solidFill>
                  <a:srgbClr val="2D961E"/>
                </a:solidFill>
                <a:latin typeface="Menlo-Regular" charset="-122"/>
              </a:rPr>
              <a:t>void</a:t>
            </a: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 </a:t>
            </a:r>
            <a:r>
              <a:rPr lang="en-US" sz="1600" b="true" i="false" u="none">
                <a:solidFill>
                  <a:srgbClr val="4A00FF"/>
                </a:solidFill>
                <a:latin typeface="Menlo-Regular" charset="-122"/>
              </a:rPr>
              <a:t>foo</a:t>
            </a: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(</a:t>
            </a:r>
            <a:r>
              <a:rPr lang="en-US" sz="1600" b="true" i="false" u="none">
                <a:solidFill>
                  <a:srgbClr val="2D961E"/>
                </a:solidFill>
                <a:latin typeface="Menlo-Regular" charset="-122"/>
              </a:rPr>
              <a:t>int</a:t>
            </a: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 </a:t>
            </a:r>
            <a:r>
              <a:rPr lang="en-US" sz="1600" b="true" i="false" u="none">
                <a:solidFill>
                  <a:srgbClr val="C1651C"/>
                </a:solidFill>
                <a:latin typeface="Menlo-Regular" charset="-122"/>
              </a:rPr>
              <a:t>n</a:t>
            </a:r>
            <a:r>
              <a:rPr lang="fr-FR" sz="1600" b="true" i="false" u="none">
                <a:solidFill>
                  <a:srgbClr val="000000"/>
                </a:solidFill>
                <a:latin typeface="Menlo-Regular" charset="-122"/>
              </a:rPr>
              <a:t>) {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fr-FR" sz="1600" b="true" i="false" u="none">
                <a:solidFill>
                  <a:srgbClr val="000000"/>
                </a:solidFill>
                <a:latin typeface="Menlo-Regular" charset="-122"/>
              </a:rPr>
              <a:t>    </a:t>
            </a:r>
            <a:r>
              <a:rPr lang="fr-FR" sz="1600" b="true" i="false" u="none">
                <a:solidFill>
                  <a:srgbClr val="2D961E"/>
                </a:solidFill>
                <a:latin typeface="Menlo-Regular" charset="-122"/>
              </a:rPr>
              <a:t>int</a:t>
            </a:r>
            <a:r>
              <a:rPr lang="fr-FR" sz="1600" b="true" i="false" u="none">
                <a:solidFill>
                  <a:srgbClr val="000000"/>
                </a:solidFill>
                <a:latin typeface="Menlo-Regular" charset="-122"/>
              </a:rPr>
              <a:t> </a:t>
            </a:r>
            <a:r>
              <a:rPr lang="fr-FR" sz="1600" b="true" i="false" u="none">
                <a:solidFill>
                  <a:srgbClr val="C1651C"/>
                </a:solidFill>
                <a:latin typeface="Menlo-Regular" charset="-122"/>
              </a:rPr>
              <a:t>i</a:t>
            </a:r>
            <a:r>
              <a:rPr lang="fr-FR" sz="1600" b="true" i="false" u="none">
                <a:solidFill>
                  <a:srgbClr val="000000"/>
                </a:solidFill>
                <a:latin typeface="Menlo-Regular" charset="-122"/>
              </a:rPr>
              <a:t>, *</a:t>
            </a:r>
            <a:r>
              <a:rPr lang="fr-FR" sz="1600" b="true" i="false" u="none">
                <a:solidFill>
                  <a:srgbClr val="C1651C"/>
                </a:solidFill>
                <a:latin typeface="Menlo-Regular" charset="-122"/>
              </a:rPr>
              <a:t>p</a:t>
            </a:r>
            <a:r>
              <a:rPr lang="fr-FR" sz="1600" b="true" i="false" u="none">
                <a:solidFill>
                  <a:srgbClr val="000000"/>
                </a:solidFill>
                <a:latin typeface="Menlo-Regular" charset="-122"/>
              </a:rPr>
              <a:t>;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endParaRPr lang="en-US" sz="1600"/>
          </a:p>
          <a:p>
            <a:pPr marL="0" lvl="0" indent="0">
              <a:spcBef>
                <a:spcPts val="0"/>
              </a:spcBef>
              <a:buNone/>
            </a:pPr>
            <a:r>
              <a:rPr lang="fr-FR" sz="1600" b="true" i="false" u="none">
                <a:solidFill>
                  <a:srgbClr val="000000"/>
                </a:solidFill>
                <a:latin typeface="Menlo-Regular" charset="-122"/>
              </a:rPr>
              <a:t>    </a:t>
            </a:r>
            <a:r>
              <a:rPr lang="fr-FR" sz="1600" b="true" i="false" u="none">
                <a:solidFill>
                  <a:srgbClr val="CB2418"/>
                </a:solidFill>
                <a:latin typeface="Menlo-Regular" charset="-122"/>
              </a:rPr>
              <a:t>/* Allocate a block of n ints */</a:t>
            </a:r>
            <a:endParaRPr lang="en-US" sz="1600"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    p = (</a:t>
            </a:r>
            <a:r>
              <a:rPr lang="en-US" sz="1600" b="true" i="false" u="none">
                <a:solidFill>
                  <a:srgbClr val="2D961E"/>
                </a:solidFill>
                <a:latin typeface="Menlo-Regular" charset="-122"/>
              </a:rPr>
              <a:t>int</a:t>
            </a: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 *) malloc(n * </a:t>
            </a:r>
            <a:r>
              <a:rPr lang="en-US" sz="1600" b="true" i="false" u="none">
                <a:solidFill>
                  <a:srgbClr val="C200FF"/>
                </a:solidFill>
                <a:latin typeface="Menlo-Regular" charset="-122"/>
              </a:rPr>
              <a:t>sizeof</a:t>
            </a: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(</a:t>
            </a:r>
            <a:r>
              <a:rPr lang="en-US" sz="1600" b="true" i="false" u="none">
                <a:solidFill>
                  <a:srgbClr val="2D961E"/>
                </a:solidFill>
                <a:latin typeface="Menlo-Regular" charset="-122"/>
              </a:rPr>
              <a:t>int</a:t>
            </a: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));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    </a:t>
            </a:r>
            <a:r>
              <a:rPr lang="en-US" sz="1600" b="true" i="false" u="none">
                <a:solidFill>
                  <a:srgbClr val="C200FF"/>
                </a:solidFill>
                <a:latin typeface="Menlo-Regular" charset="-122"/>
              </a:rPr>
              <a:t>if</a:t>
            </a: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 (p == </a:t>
            </a:r>
            <a:r>
              <a:rPr lang="en-US" sz="1600" b="true" i="false" u="none">
                <a:solidFill>
                  <a:srgbClr val="2C9290"/>
                </a:solidFill>
                <a:latin typeface="Menlo-Regular" charset="-122"/>
              </a:rPr>
              <a:t>NULL</a:t>
            </a:r>
            <a:r>
              <a:rPr lang="fi-FI" sz="1600" b="true" i="false" u="none">
                <a:solidFill>
                  <a:srgbClr val="000000"/>
                </a:solidFill>
                <a:latin typeface="Menlo-Regular" charset="-122"/>
              </a:rPr>
              <a:t>) {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fi-FI" sz="1600" b="true" i="false" u="none">
                <a:solidFill>
                  <a:srgbClr val="000000"/>
                </a:solidFill>
                <a:latin typeface="Menlo-Regular" charset="-122"/>
              </a:rPr>
              <a:t>        perror(</a:t>
            </a:r>
            <a:r>
              <a:rPr lang="fi-FI" sz="1600" b="true" i="false" u="none">
                <a:solidFill>
                  <a:srgbClr val="9D206F"/>
                </a:solidFill>
                <a:latin typeface="Menlo-Regular" charset="-122"/>
              </a:rPr>
              <a:t>"malloc"</a:t>
            </a:r>
            <a:r>
              <a:rPr lang="fi-FI" sz="1600" b="true" i="false" u="none">
                <a:solidFill>
                  <a:srgbClr val="000000"/>
                </a:solidFill>
                <a:latin typeface="Menlo-Regular" charset="-122"/>
              </a:rPr>
              <a:t>);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fi-FI" sz="1600" b="true" i="false" u="none">
                <a:solidFill>
                  <a:srgbClr val="000000"/>
                </a:solidFill>
                <a:latin typeface="Menlo-Regular" charset="-122"/>
              </a:rPr>
              <a:t>        exit(0);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fi-FI" sz="1600" b="true" i="false" u="none">
                <a:solidFill>
                  <a:srgbClr val="000000"/>
                </a:solidFill>
                <a:latin typeface="Menlo-Regular" charset="-122"/>
              </a:rPr>
              <a:t>    }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endParaRPr lang="en-US" sz="1600"/>
          </a:p>
          <a:p>
            <a:pPr marL="0" lvl="0" indent="0">
              <a:spcBef>
                <a:spcPts val="0"/>
              </a:spcBef>
              <a:buNone/>
            </a:pPr>
            <a:r>
              <a:rPr lang="fi-FI" sz="1600" b="true" i="false" u="none">
                <a:solidFill>
                  <a:srgbClr val="000000"/>
                </a:solidFill>
                <a:latin typeface="Menlo-Regular" charset="-122"/>
              </a:rPr>
              <a:t>    </a:t>
            </a:r>
            <a:r>
              <a:rPr lang="fi-FI" sz="1600" b="true" i="false" u="none">
                <a:solidFill>
                  <a:srgbClr val="CB2418"/>
                </a:solidFill>
                <a:latin typeface="Menlo-Regular" charset="-122"/>
              </a:rPr>
              <a:t>/* Initialize allocated block */</a:t>
            </a:r>
            <a:endParaRPr lang="en-US" sz="1600"/>
          </a:p>
          <a:p>
            <a:pPr marL="0" lvl="0" indent="0">
              <a:spcBef>
                <a:spcPts val="0"/>
              </a:spcBef>
              <a:buNone/>
            </a:pPr>
            <a:r>
              <a:rPr lang="da-DK" sz="1600" b="true" i="false" u="none">
                <a:solidFill>
                  <a:srgbClr val="000000"/>
                </a:solidFill>
                <a:latin typeface="Menlo-Regular" charset="-122"/>
              </a:rPr>
              <a:t>    </a:t>
            </a:r>
            <a:r>
              <a:rPr lang="da-DK" sz="1600" b="true" i="false" u="none">
                <a:solidFill>
                  <a:srgbClr val="C200FF"/>
                </a:solidFill>
                <a:latin typeface="Menlo-Regular" charset="-122"/>
              </a:rPr>
              <a:t>for</a:t>
            </a:r>
            <a:r>
              <a:rPr lang="da-DK" sz="1600" b="true" i="false" u="none">
                <a:solidFill>
                  <a:srgbClr val="000000"/>
                </a:solidFill>
                <a:latin typeface="Menlo-Regular" charset="-122"/>
              </a:rPr>
              <a:t> (i=0; i&lt;n; i++)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da-DK" sz="1600" b="true" i="false" u="none">
                <a:solidFill>
                  <a:srgbClr val="000000"/>
                </a:solidFill>
                <a:latin typeface="Menlo-Regular" charset="-122"/>
              </a:rPr>
              <a:t>	p[i] = i;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endParaRPr lang="en-US" sz="1600"/>
          </a:p>
          <a:p>
            <a:pPr marL="0" lvl="0" indent="0">
              <a:spcBef>
                <a:spcPts val="0"/>
              </a:spcBef>
              <a:buNone/>
            </a:pPr>
            <a:endParaRPr lang="en-US" sz="1600"/>
          </a:p>
          <a:p>
            <a:pPr marL="0" lvl="0" indent="0">
              <a:spcBef>
                <a:spcPts val="0"/>
              </a:spcBef>
              <a:buNone/>
            </a:pPr>
            <a:r>
              <a:rPr lang="da-DK" sz="1600" b="true" i="false" u="none">
                <a:solidFill>
                  <a:srgbClr val="000000"/>
                </a:solidFill>
                <a:latin typeface="Menlo-Regular" charset="-122"/>
              </a:rPr>
              <a:t>    </a:t>
            </a:r>
            <a:r>
              <a:rPr lang="da-DK" sz="1600" b="true" i="false" u="none">
                <a:solidFill>
                  <a:srgbClr val="CB2418"/>
                </a:solidFill>
                <a:latin typeface="Menlo-Regular" charset="-122"/>
              </a:rPr>
              <a:t>/* Return allocated block to the heap */</a:t>
            </a:r>
            <a:endParaRPr lang="en-US" sz="1600"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    free(p);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true" i="false" u="none">
                <a:solidFill>
                  <a:srgbClr val="000000"/>
                </a:solidFill>
                <a:latin typeface="Menlo-Regular" charset="-122"/>
              </a:rPr>
              <a:t>}</a:t>
            </a:r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p="http://schemas.openxmlformats.org/presentationml/2006/main">
  <p:cSld>
    <p:spTree>
      <p:nvGrpSpPr>
        <p:cNvPr id="15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Rectangle 4"/>
          <p:cNvSpPr>
            <a:spLocks noGrp="true" noChangeShapeType="true"/>
          </p:cNvSpPr>
          <p:nvPr>
            <p:ph type="title"/>
          </p:nvPr>
        </p:nvSpPr>
        <p:spPr>
          <a:xfrm>
            <a:off x="381000" y="457200"/>
            <a:ext cx="71501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/>
              <a:t>Mark and Sweep Collecting (</a:t>
            </a:r>
            <a:r>
              <a:rPr lang="zh-CN"/>
              <a:t>标记清除</a:t>
            </a:r>
            <a:r>
              <a:rPr/>
              <a:t>)</a:t>
            </a:r>
            <a:endParaRPr/>
          </a:p>
        </p:txBody>
      </p:sp>
      <p:sp>
        <p:nvSpPr>
          <p:cNvPr id="1517" name="Rectangle 5"/>
          <p:cNvSpPr>
            <a:spLocks noGrp="true" noChangeShapeType="true"/>
          </p:cNvSpPr>
          <p:nvPr>
            <p:ph type="body"/>
          </p:nvPr>
        </p:nvSpPr>
        <p:spPr>
          <a:xfrm>
            <a:off x="379412" y="1403350"/>
            <a:ext cx="8307387" cy="24066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000"/>
              <a:t>简单，可以在</a:t>
            </a:r>
            <a:r>
              <a:rPr lang="en-US" sz="2000"/>
              <a:t>c/c++</a:t>
            </a:r>
            <a:r>
              <a:rPr lang="zh-CN" sz="2000"/>
              <a:t>的</a:t>
            </a:r>
            <a:r>
              <a:rPr lang="en-US" sz="2000"/>
              <a:t>malloc/free</a:t>
            </a:r>
            <a:r>
              <a:rPr lang="zh-CN" sz="2000"/>
              <a:t>基础上实现一个</a:t>
            </a:r>
            <a:r>
              <a:rPr lang="en-US" sz="2000"/>
              <a:t>collector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1800" b="false" i="false" u="none"/>
              <a:t>程序员使用</a:t>
            </a:r>
            <a:r>
              <a:rPr sz="1800" b="false" i="false" u="none"/>
              <a:t> </a:t>
            </a:r>
            <a:r>
              <a:rPr sz="1800" b="false" i="false" u="none">
                <a:latin typeface="Courier New"/>
                <a:ea typeface="宋体"/>
              </a:rPr>
              <a:t>malloc</a:t>
            </a:r>
            <a:r>
              <a:rPr sz="1800" b="false" i="false" u="none"/>
              <a:t> </a:t>
            </a:r>
            <a:r>
              <a:rPr lang="zh-CN" sz="1800" b="false" i="false" u="none"/>
              <a:t>分配内存，直到内存不足时开始</a:t>
            </a:r>
            <a:r>
              <a:rPr lang="en-US" sz="1800" b="false" i="false" u="none"/>
              <a:t>GC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000" b="false" i="false" u="none"/>
              <a:t>当</a:t>
            </a:r>
            <a:r>
              <a:rPr lang="en-US" sz="2000" b="false" i="false" u="none"/>
              <a:t>heap</a:t>
            </a:r>
            <a:r>
              <a:rPr lang="zh-CN" sz="2000" b="false" i="false" u="none"/>
              <a:t>空间不足时</a:t>
            </a:r>
            <a:r>
              <a:rPr sz="2000" b="false" i="false" u="none"/>
              <a:t>: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false" i="false" u="none"/>
              <a:t>Use extra </a:t>
            </a:r>
            <a:r>
              <a:rPr sz="1800" b="true" i="true" u="none">
                <a:solidFill>
                  <a:srgbClr val="C00000">
                    <a:alpha val="100000"/>
                  </a:srgbClr>
                </a:solidFill>
              </a:rPr>
              <a:t>mark bit</a:t>
            </a:r>
            <a:r>
              <a:rPr sz="1800" b="true" i="false" u="none">
                <a:solidFill>
                  <a:srgbClr val="C00000">
                    <a:alpha val="100000"/>
                  </a:srgbClr>
                </a:solidFill>
              </a:rPr>
              <a:t> </a:t>
            </a:r>
            <a:r>
              <a:rPr sz="1800" b="false" i="false" u="none"/>
              <a:t>in the head of each block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true" i="true" u="none">
                <a:solidFill>
                  <a:srgbClr val="C00000">
                    <a:alpha val="100000"/>
                  </a:srgbClr>
                </a:solidFill>
              </a:rPr>
              <a:t>Mark:</a:t>
            </a:r>
            <a:r>
              <a:rPr sz="1800" b="false" i="false" u="none"/>
              <a:t> Start at roots and set mark bit on each reachable block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1800" b="true" i="true" u="none">
                <a:solidFill>
                  <a:srgbClr val="C00000">
                    <a:alpha val="100000"/>
                  </a:srgbClr>
                </a:solidFill>
              </a:rPr>
              <a:t>Sweep:</a:t>
            </a:r>
            <a:r>
              <a:rPr sz="1800" b="false" i="false" u="none"/>
              <a:t> Scan all blocks and free blocks that are not marked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</p:txBody>
      </p:sp>
      <p:grpSp>
        <p:nvGrpSpPr>
          <p:cNvPr id="1518" name="Group 77"/>
          <p:cNvGrpSpPr/>
          <p:nvPr/>
        </p:nvGrpSpPr>
        <p:grpSpPr>
          <a:xfrm>
            <a:off x="377825" y="4724400"/>
            <a:ext cx="8551862" cy="939800"/>
            <a:chOff x="377825" y="4724400"/>
            <a:chExt cx="8551679" cy="939800"/>
          </a:xfrm>
        </p:grpSpPr>
        <p:sp>
          <p:nvSpPr>
            <p:cNvPr id="1519" name="Rectangle 1"/>
            <p:cNvSpPr>
              <a:spLocks noChangeShapeType="true"/>
            </p:cNvSpPr>
            <p:nvPr/>
          </p:nvSpPr>
          <p:spPr>
            <a:xfrm>
              <a:off x="6019800" y="5130800"/>
              <a:ext cx="304800" cy="304800"/>
            </a:xfrm>
            <a:prstGeom prst="rect">
              <a:avLst/>
            </a:prstGeom>
            <a:solidFill>
              <a:srgbClr val="EBAFAF"/>
            </a:solidFill>
            <a:ln w="9524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20" name="Rectangle 2"/>
            <p:cNvSpPr>
              <a:spLocks noChangeShapeType="true"/>
            </p:cNvSpPr>
            <p:nvPr/>
          </p:nvSpPr>
          <p:spPr>
            <a:xfrm>
              <a:off x="3886200" y="5130800"/>
              <a:ext cx="304800" cy="304800"/>
            </a:xfrm>
            <a:prstGeom prst="rect">
              <a:avLst/>
            </a:prstGeom>
            <a:solidFill>
              <a:srgbClr val="EBAFAF"/>
            </a:solidFill>
            <a:ln w="9524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21" name="Rectangle 3"/>
            <p:cNvSpPr>
              <a:spLocks noChangeShapeType="true"/>
            </p:cNvSpPr>
            <p:nvPr/>
          </p:nvSpPr>
          <p:spPr>
            <a:xfrm>
              <a:off x="3276600" y="5130800"/>
              <a:ext cx="304800" cy="304800"/>
            </a:xfrm>
            <a:prstGeom prst="rect">
              <a:avLst/>
            </a:prstGeom>
            <a:solidFill>
              <a:srgbClr val="EBAFAF"/>
            </a:solidFill>
            <a:ln w="9524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22" name="Freeform 28"/>
            <p:cNvSpPr>
              <a:spLocks noChangeShapeType="true"/>
            </p:cNvSpPr>
            <p:nvPr/>
          </p:nvSpPr>
          <p:spPr>
            <a:xfrm>
              <a:off x="3657600" y="4749800"/>
              <a:ext cx="685800" cy="482600"/>
            </a:xfrm>
            <a:custGeom>
              <a:avLst/>
              <a:gdLst>
                <a:gd name="gd0" fmla="val 65536"/>
                <a:gd name="gd1" fmla="val 768"/>
                <a:gd name="gd2" fmla="val 304"/>
                <a:gd name="gd3" fmla="val 384"/>
                <a:gd name="gd4" fmla="val 16"/>
                <a:gd name="gd5" fmla="val 0"/>
                <a:gd name="gd6" fmla="val 208"/>
                <a:gd name="gd7" fmla="*/ w 0 768"/>
                <a:gd name="gd8" fmla="*/ h 0 304"/>
                <a:gd name="gd9" fmla="*/ w 21600 768"/>
                <a:gd name="gd10" fmla="*/ h 21600 304"/>
              </a:gdLst>
              <a:ahLst/>
              <a:cxnLst/>
              <a:rect l="gd7" t="gd8" r="gd9" b="gd10"/>
              <a:pathLst>
                <a:path w="768" h="304">
                  <a:moveTo>
                    <a:pt x="gd1" y="gd2"/>
                  </a:moveTo>
                  <a:cubicBezTo>
                    <a:pt x="640" y="168"/>
                    <a:pt x="512" y="32"/>
                    <a:pt x="384" y="16"/>
                  </a:cubicBezTo>
                  <a:cubicBezTo>
                    <a:pt x="256" y="0"/>
                    <a:pt x="128" y="104"/>
                    <a:pt x="0" y="208"/>
                  </a:cubicBezTo>
                </a:path>
                <a:path w="768" h="304"/>
              </a:pathLst>
            </a:custGeom>
            <a:noFill/>
            <a:ln w="25560">
              <a:solidFill>
                <a:schemeClr val="dk1"/>
              </a:solidFill>
              <a:round/>
              <a:headEnd type="oval" w="med" len="med"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23" name="Freeform 29"/>
            <p:cNvSpPr>
              <a:spLocks noChangeShapeType="true"/>
            </p:cNvSpPr>
            <p:nvPr/>
          </p:nvSpPr>
          <p:spPr>
            <a:xfrm>
              <a:off x="4648200" y="4724400"/>
              <a:ext cx="1752600" cy="558800"/>
            </a:xfrm>
            <a:custGeom>
              <a:avLst/>
              <a:gdLst>
                <a:gd name="gd0" fmla="val 65536"/>
                <a:gd name="gd1" fmla="val 0"/>
                <a:gd name="gd2" fmla="val 352"/>
                <a:gd name="gd3" fmla="val 432"/>
                <a:gd name="gd4" fmla="val 16"/>
                <a:gd name="gd5" fmla="val 960"/>
                <a:gd name="gd6" fmla="val 256"/>
                <a:gd name="gd7" fmla="*/ w 0 960"/>
                <a:gd name="gd8" fmla="*/ h 0 352"/>
                <a:gd name="gd9" fmla="*/ w 21600 960"/>
                <a:gd name="gd10" fmla="*/ h 21600 352"/>
              </a:gdLst>
              <a:ahLst/>
              <a:cxnLst/>
              <a:rect l="gd7" t="gd8" r="gd9" b="gd10"/>
              <a:pathLst>
                <a:path w="960" h="352">
                  <a:moveTo>
                    <a:pt x="gd1" y="gd2"/>
                  </a:moveTo>
                  <a:cubicBezTo>
                    <a:pt x="136" y="192"/>
                    <a:pt x="272" y="32"/>
                    <a:pt x="432" y="16"/>
                  </a:cubicBezTo>
                  <a:cubicBezTo>
                    <a:pt x="592" y="0"/>
                    <a:pt x="776" y="128"/>
                    <a:pt x="960" y="256"/>
                  </a:cubicBezTo>
                </a:path>
                <a:path w="960" h="352"/>
              </a:pathLst>
            </a:custGeom>
            <a:noFill/>
            <a:ln w="25560">
              <a:solidFill>
                <a:schemeClr val="dk1"/>
              </a:solidFill>
              <a:round/>
              <a:headEnd type="oval" w="med" len="med"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24" name="Freeform 30"/>
            <p:cNvSpPr>
              <a:spLocks noChangeShapeType="true"/>
            </p:cNvSpPr>
            <p:nvPr/>
          </p:nvSpPr>
          <p:spPr>
            <a:xfrm>
              <a:off x="2514600" y="5283200"/>
              <a:ext cx="1219200" cy="381000"/>
            </a:xfrm>
            <a:custGeom>
              <a:avLst/>
              <a:gdLst>
                <a:gd name="gd0" fmla="val 65536"/>
                <a:gd name="gd1" fmla="val 768"/>
                <a:gd name="gd2" fmla="val 0"/>
                <a:gd name="gd3" fmla="val 384"/>
                <a:gd name="gd4" fmla="val 240"/>
                <a:gd name="gd5" fmla="val 0"/>
                <a:gd name="gd6" fmla="val 96"/>
                <a:gd name="gd7" fmla="*/ w 0 768"/>
                <a:gd name="gd8" fmla="*/ h 0 256"/>
                <a:gd name="gd9" fmla="*/ w 21600 768"/>
                <a:gd name="gd10" fmla="*/ h 21600 256"/>
              </a:gdLst>
              <a:ahLst/>
              <a:cxnLst/>
              <a:rect l="gd7" t="gd8" r="gd9" b="gd10"/>
              <a:pathLst>
                <a:path w="768" h="256">
                  <a:moveTo>
                    <a:pt x="gd1" y="gd2"/>
                  </a:moveTo>
                  <a:cubicBezTo>
                    <a:pt x="640" y="112"/>
                    <a:pt x="512" y="224"/>
                    <a:pt x="384" y="240"/>
                  </a:cubicBezTo>
                  <a:cubicBezTo>
                    <a:pt x="256" y="256"/>
                    <a:pt x="128" y="176"/>
                    <a:pt x="0" y="96"/>
                  </a:cubicBezTo>
                </a:path>
                <a:path w="768" h="256"/>
              </a:pathLst>
            </a:custGeom>
            <a:noFill/>
            <a:ln w="25560">
              <a:solidFill>
                <a:schemeClr val="dk1"/>
              </a:solidFill>
              <a:round/>
              <a:headEnd type="oval" w="med" len="med"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25" name="Text Box 31"/>
            <p:cNvSpPr txBox="true">
              <a:spLocks noChangeShapeType="true"/>
            </p:cNvSpPr>
            <p:nvPr/>
          </p:nvSpPr>
          <p:spPr>
            <a:xfrm>
              <a:off x="377825" y="5086350"/>
              <a:ext cx="1333471" cy="4032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0" indent="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457200" indent="4572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2pPr>
              <a:lvl3pPr marL="914400" indent="9144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3pPr>
              <a:lvl4pPr marL="1371600" indent="13716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4pPr>
              <a:lvl5pPr marL="1828800" indent="1828800" algn="l" defTabSz="914400" rtl="false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2000" b="true" i="false">
                  <a:solidFill>
                    <a:schemeClr val="dk1"/>
                  </a:solidFill>
                  <a:latin typeface="Comic Sans MS"/>
                  <a:ea typeface="宋体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lvl="0"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b="true" i="true" u="none">
                  <a:solidFill>
                    <a:srgbClr val="595959"/>
                  </a:solidFill>
                  <a:latin typeface="Calibri"/>
                  <a:ea typeface="msgothic" charset="1"/>
                </a:rPr>
                <a:t>After mark</a:t>
              </a:r>
              <a:endParaRPr/>
            </a:p>
          </p:txBody>
        </p:sp>
        <p:sp>
          <p:nvSpPr>
            <p:cNvPr id="1526" name="Line 32"/>
            <p:cNvSpPr>
              <a:spLocks noChangeShapeType="true"/>
            </p:cNvSpPr>
            <p:nvPr/>
          </p:nvSpPr>
          <p:spPr>
            <a:xfrm>
              <a:off x="4343400" y="4876800"/>
              <a:ext cx="1588" cy="228600"/>
            </a:xfrm>
            <a:prstGeom prst="line">
              <a:avLst/>
            </a:prstGeom>
            <a:noFill/>
            <a:ln w="57150">
              <a:solidFill>
                <a:srgbClr val="C00000"/>
              </a:solidFill>
              <a:miter/>
              <a:headEnd/>
              <a:tailEnd type="triangle" w="med" len="med"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527" name="Rectangle 33"/>
            <p:cNvSpPr>
              <a:spLocks noChangeShapeType="true"/>
            </p:cNvSpPr>
            <p:nvPr/>
          </p:nvSpPr>
          <p:spPr>
            <a:xfrm>
              <a:off x="2057400" y="5130800"/>
              <a:ext cx="609600" cy="3048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28" name="Rectangle 34"/>
            <p:cNvSpPr>
              <a:spLocks noChangeShapeType="true"/>
            </p:cNvSpPr>
            <p:nvPr/>
          </p:nvSpPr>
          <p:spPr>
            <a:xfrm>
              <a:off x="2667000" y="5130800"/>
              <a:ext cx="609600" cy="3048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29" name="Rectangle 35"/>
            <p:cNvSpPr>
              <a:spLocks noChangeShapeType="true"/>
            </p:cNvSpPr>
            <p:nvPr/>
          </p:nvSpPr>
          <p:spPr>
            <a:xfrm>
              <a:off x="3276600" y="5130800"/>
              <a:ext cx="609600" cy="3048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30" name="Rectangle 36"/>
            <p:cNvSpPr>
              <a:spLocks noChangeShapeType="true"/>
            </p:cNvSpPr>
            <p:nvPr/>
          </p:nvSpPr>
          <p:spPr>
            <a:xfrm>
              <a:off x="3886200" y="5130800"/>
              <a:ext cx="914400" cy="3048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31" name="Rectangle 37"/>
            <p:cNvSpPr>
              <a:spLocks noChangeShapeType="true"/>
            </p:cNvSpPr>
            <p:nvPr/>
          </p:nvSpPr>
          <p:spPr>
            <a:xfrm>
              <a:off x="4800600" y="5130800"/>
              <a:ext cx="1219200" cy="3048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32" name="Rectangle 38"/>
            <p:cNvSpPr>
              <a:spLocks noChangeShapeType="true"/>
            </p:cNvSpPr>
            <p:nvPr/>
          </p:nvSpPr>
          <p:spPr>
            <a:xfrm>
              <a:off x="6019800" y="5130800"/>
              <a:ext cx="914400" cy="304800"/>
            </a:xfrm>
            <a:prstGeom prst="rect">
              <a:avLst/>
            </a:prstGeom>
            <a:noFill/>
            <a:ln w="381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33" name="Line 39"/>
            <p:cNvSpPr>
              <a:spLocks noChangeShapeType="true"/>
            </p:cNvSpPr>
            <p:nvPr/>
          </p:nvSpPr>
          <p:spPr>
            <a:xfrm>
              <a:off x="2971800" y="5130800"/>
              <a:ext cx="1588" cy="304800"/>
            </a:xfrm>
            <a:prstGeom prst="line">
              <a:avLst/>
            </a:prstGeom>
            <a:noFill/>
            <a:ln w="6350">
              <a:solidFill>
                <a:schemeClr val="dk1"/>
              </a:solidFill>
              <a:miter/>
              <a:headEnd/>
              <a:tailEnd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534" name="Line 40"/>
            <p:cNvSpPr>
              <a:spLocks noChangeShapeType="true"/>
            </p:cNvSpPr>
            <p:nvPr/>
          </p:nvSpPr>
          <p:spPr>
            <a:xfrm>
              <a:off x="2362200" y="5130800"/>
              <a:ext cx="1588" cy="304800"/>
            </a:xfrm>
            <a:prstGeom prst="line">
              <a:avLst/>
            </a:prstGeom>
            <a:noFill/>
            <a:ln w="12600">
              <a:solidFill>
                <a:schemeClr val="dk1"/>
              </a:solidFill>
              <a:miter/>
              <a:headEnd/>
              <a:tailEnd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535" name="Line 41"/>
            <p:cNvSpPr>
              <a:spLocks noChangeShapeType="true"/>
            </p:cNvSpPr>
            <p:nvPr/>
          </p:nvSpPr>
          <p:spPr>
            <a:xfrm>
              <a:off x="3581400" y="5130800"/>
              <a:ext cx="1588" cy="304800"/>
            </a:xfrm>
            <a:prstGeom prst="line">
              <a:avLst/>
            </a:prstGeom>
            <a:noFill/>
            <a:ln w="12600">
              <a:solidFill>
                <a:schemeClr val="dk1"/>
              </a:solidFill>
              <a:miter/>
              <a:headEnd/>
              <a:tailEnd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536" name="Line 42"/>
            <p:cNvSpPr>
              <a:spLocks noChangeShapeType="true"/>
            </p:cNvSpPr>
            <p:nvPr/>
          </p:nvSpPr>
          <p:spPr>
            <a:xfrm>
              <a:off x="4191000" y="5130800"/>
              <a:ext cx="1588" cy="304800"/>
            </a:xfrm>
            <a:prstGeom prst="line">
              <a:avLst/>
            </a:prstGeom>
            <a:noFill/>
            <a:ln w="12600">
              <a:solidFill>
                <a:schemeClr val="dk1"/>
              </a:solidFill>
              <a:miter/>
              <a:headEnd/>
              <a:tailEnd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537" name="Line 43"/>
            <p:cNvSpPr>
              <a:spLocks noChangeShapeType="true"/>
            </p:cNvSpPr>
            <p:nvPr/>
          </p:nvSpPr>
          <p:spPr>
            <a:xfrm>
              <a:off x="4495800" y="5130800"/>
              <a:ext cx="1588" cy="304800"/>
            </a:xfrm>
            <a:prstGeom prst="line">
              <a:avLst/>
            </a:prstGeom>
            <a:noFill/>
            <a:ln w="6350">
              <a:solidFill>
                <a:schemeClr val="dk1"/>
              </a:solidFill>
              <a:miter/>
              <a:headEnd/>
              <a:tailEnd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538" name="Line 44"/>
            <p:cNvSpPr>
              <a:spLocks noChangeShapeType="true"/>
            </p:cNvSpPr>
            <p:nvPr/>
          </p:nvSpPr>
          <p:spPr>
            <a:xfrm>
              <a:off x="5105400" y="5130800"/>
              <a:ext cx="1588" cy="304800"/>
            </a:xfrm>
            <a:prstGeom prst="line">
              <a:avLst/>
            </a:prstGeom>
            <a:noFill/>
            <a:ln w="6350">
              <a:solidFill>
                <a:schemeClr val="dk1"/>
              </a:solidFill>
              <a:miter/>
              <a:headEnd/>
              <a:tailEnd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539" name="Line 45"/>
            <p:cNvSpPr>
              <a:spLocks noChangeShapeType="true"/>
            </p:cNvSpPr>
            <p:nvPr/>
          </p:nvSpPr>
          <p:spPr>
            <a:xfrm>
              <a:off x="5410200" y="5130800"/>
              <a:ext cx="1588" cy="304800"/>
            </a:xfrm>
            <a:prstGeom prst="line">
              <a:avLst/>
            </a:prstGeom>
            <a:noFill/>
            <a:ln w="6350">
              <a:solidFill>
                <a:schemeClr val="dk1"/>
              </a:solidFill>
              <a:miter/>
              <a:headEnd/>
              <a:tailEnd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540" name="Line 46"/>
            <p:cNvSpPr>
              <a:spLocks noChangeShapeType="true"/>
            </p:cNvSpPr>
            <p:nvPr/>
          </p:nvSpPr>
          <p:spPr>
            <a:xfrm>
              <a:off x="5715000" y="5130800"/>
              <a:ext cx="1588" cy="304800"/>
            </a:xfrm>
            <a:prstGeom prst="line">
              <a:avLst/>
            </a:prstGeom>
            <a:noFill/>
            <a:ln w="6350">
              <a:solidFill>
                <a:schemeClr val="dk1"/>
              </a:solidFill>
              <a:miter/>
              <a:headEnd/>
              <a:tailEnd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541" name="Line 47"/>
            <p:cNvSpPr>
              <a:spLocks noChangeShapeType="true"/>
            </p:cNvSpPr>
            <p:nvPr/>
          </p:nvSpPr>
          <p:spPr>
            <a:xfrm>
              <a:off x="6324600" y="5130800"/>
              <a:ext cx="1588" cy="304800"/>
            </a:xfrm>
            <a:prstGeom prst="line">
              <a:avLst/>
            </a:prstGeom>
            <a:noFill/>
            <a:ln w="12600">
              <a:solidFill>
                <a:schemeClr val="dk1"/>
              </a:solidFill>
              <a:miter/>
              <a:headEnd/>
              <a:tailEnd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542" name="Line 48"/>
            <p:cNvSpPr>
              <a:spLocks noChangeShapeType="true"/>
            </p:cNvSpPr>
            <p:nvPr/>
          </p:nvSpPr>
          <p:spPr>
            <a:xfrm>
              <a:off x="6629400" y="5130800"/>
              <a:ext cx="1588" cy="304800"/>
            </a:xfrm>
            <a:prstGeom prst="line">
              <a:avLst/>
            </a:prstGeom>
            <a:noFill/>
            <a:ln w="6350">
              <a:solidFill>
                <a:schemeClr val="dk1"/>
              </a:solidFill>
              <a:miter/>
              <a:headEnd/>
              <a:tailEnd/>
            </a:ln>
          </p:spPr>
          <p:txBody>
            <a:bodyPr lIns="91440" tIns="45720" rIns="91440" bIns="45720"/>
            <a:lstStyle/>
            <a:p>
              <a:pPr/>
              <a:endParaRPr sz="1400" dirty="false"/>
            </a:p>
          </p:txBody>
        </p:sp>
        <p:sp>
          <p:nvSpPr>
            <p:cNvPr id="1543" name="Rectangle 49"/>
            <p:cNvSpPr>
              <a:spLocks noChangeShapeType="true"/>
            </p:cNvSpPr>
            <p:nvPr/>
          </p:nvSpPr>
          <p:spPr>
            <a:xfrm>
              <a:off x="2057400" y="5130800"/>
              <a:ext cx="304800" cy="304800"/>
            </a:xfrm>
            <a:prstGeom prst="rect">
              <a:avLst/>
            </a:prstGeom>
            <a:solidFill>
              <a:srgbClr val="EBAFAF"/>
            </a:solidFill>
            <a:ln w="9524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44" name="Rectangle 72"/>
            <p:cNvSpPr>
              <a:spLocks noChangeShapeType="true"/>
            </p:cNvSpPr>
            <p:nvPr/>
          </p:nvSpPr>
          <p:spPr>
            <a:xfrm>
              <a:off x="7391400" y="5111341"/>
              <a:ext cx="304800" cy="304800"/>
            </a:xfrm>
            <a:prstGeom prst="rect">
              <a:avLst/>
            </a:prstGeom>
            <a:solidFill>
              <a:srgbClr val="EBAFAF"/>
            </a:solidFill>
            <a:ln w="2556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545" name="Text Box 73"/>
            <p:cNvSpPr txBox="true">
              <a:spLocks noChangeShapeType="true"/>
            </p:cNvSpPr>
            <p:nvPr/>
          </p:nvSpPr>
          <p:spPr>
            <a:xfrm>
              <a:off x="7718425" y="5111341"/>
              <a:ext cx="1211079" cy="3407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 algn="ctr"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true" i="false" u="none">
                  <a:latin typeface="Calibri"/>
                  <a:ea typeface="msgothic" charset="1"/>
                </a:rPr>
                <a:t>Mark bit set</a:t>
              </a:r>
              <a:endParaRPr/>
            </a:p>
          </p:txBody>
        </p:sp>
      </p:grpSp>
      <p:grpSp>
        <p:nvGrpSpPr>
          <p:cNvPr id="1546" name="Group 79"/>
          <p:cNvGrpSpPr/>
          <p:nvPr/>
        </p:nvGrpSpPr>
        <p:grpSpPr>
          <a:xfrm>
            <a:off x="382587" y="5842000"/>
            <a:ext cx="6551612" cy="939800"/>
            <a:chOff x="382588" y="5842000"/>
            <a:chExt cx="6551612" cy="939800"/>
          </a:xfrm>
        </p:grpSpPr>
        <p:sp>
          <p:nvSpPr>
            <p:cNvPr id="1547" name="Freeform 52"/>
            <p:cNvSpPr>
              <a:spLocks noChangeShapeType="true"/>
            </p:cNvSpPr>
            <p:nvPr/>
          </p:nvSpPr>
          <p:spPr>
            <a:xfrm>
              <a:off x="2514600" y="6400800"/>
              <a:ext cx="1219200" cy="381000"/>
            </a:xfrm>
            <a:custGeom>
              <a:avLst/>
              <a:gdLst>
                <a:gd name="gd0" fmla="val 65536"/>
                <a:gd name="gd1" fmla="val 768"/>
                <a:gd name="gd2" fmla="val 0"/>
                <a:gd name="gd3" fmla="val 384"/>
                <a:gd name="gd4" fmla="val 240"/>
                <a:gd name="gd5" fmla="val 0"/>
                <a:gd name="gd6" fmla="val 96"/>
                <a:gd name="gd7" fmla="*/ w 0 768"/>
                <a:gd name="gd8" fmla="*/ h 0 256"/>
                <a:gd name="gd9" fmla="*/ w 21600 768"/>
                <a:gd name="gd10" fmla="*/ h 21600 256"/>
              </a:gdLst>
              <a:ahLst/>
              <a:cxnLst/>
              <a:rect l="gd7" t="gd8" r="gd9" b="gd10"/>
              <a:pathLst>
                <a:path w="768" h="256">
                  <a:moveTo>
                    <a:pt x="gd1" y="gd2"/>
                  </a:moveTo>
                  <a:cubicBezTo>
                    <a:pt x="640" y="112"/>
                    <a:pt x="512" y="224"/>
                    <a:pt x="384" y="240"/>
                  </a:cubicBezTo>
                  <a:cubicBezTo>
                    <a:pt x="256" y="256"/>
                    <a:pt x="128" y="176"/>
                    <a:pt x="0" y="96"/>
                  </a:cubicBezTo>
                </a:path>
                <a:path w="768" h="256"/>
              </a:pathLst>
            </a:custGeom>
            <a:noFill/>
            <a:ln w="25560">
              <a:solidFill>
                <a:schemeClr val="dk1"/>
              </a:solidFill>
              <a:round/>
              <a:headEnd type="oval" w="med" len="med"/>
              <a:tailEnd type="triangle" w="med" len="med"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grpSp>
          <p:nvGrpSpPr>
            <p:cNvPr id="1548" name="Group 78"/>
            <p:cNvGrpSpPr/>
            <p:nvPr/>
          </p:nvGrpSpPr>
          <p:grpSpPr>
            <a:xfrm>
              <a:off x="382588" y="5842000"/>
              <a:ext cx="6551612" cy="762686"/>
              <a:chOff x="382588" y="5842000"/>
              <a:chExt cx="6551612" cy="762686"/>
            </a:xfrm>
          </p:grpSpPr>
          <p:sp>
            <p:nvSpPr>
              <p:cNvPr id="1549" name="Freeform 50"/>
              <p:cNvSpPr>
                <a:spLocks noChangeShapeType="true"/>
              </p:cNvSpPr>
              <p:nvPr/>
            </p:nvSpPr>
            <p:spPr>
              <a:xfrm>
                <a:off x="3657600" y="5867400"/>
                <a:ext cx="685800" cy="482600"/>
              </a:xfrm>
              <a:custGeom>
                <a:avLst/>
                <a:gdLst>
                  <a:gd name="gd0" fmla="val 65536"/>
                  <a:gd name="gd1" fmla="val 768"/>
                  <a:gd name="gd2" fmla="val 304"/>
                  <a:gd name="gd3" fmla="val 384"/>
                  <a:gd name="gd4" fmla="val 16"/>
                  <a:gd name="gd5" fmla="val 0"/>
                  <a:gd name="gd6" fmla="val 208"/>
                  <a:gd name="gd7" fmla="*/ w 0 768"/>
                  <a:gd name="gd8" fmla="*/ h 0 304"/>
                  <a:gd name="gd9" fmla="*/ w 21600 768"/>
                  <a:gd name="gd10" fmla="*/ h 21600 304"/>
                </a:gdLst>
                <a:ahLst/>
                <a:cxnLst/>
                <a:rect l="gd7" t="gd8" r="gd9" b="gd10"/>
                <a:pathLst>
                  <a:path w="768" h="304">
                    <a:moveTo>
                      <a:pt x="gd1" y="gd2"/>
                    </a:moveTo>
                    <a:cubicBezTo>
                      <a:pt x="640" y="168"/>
                      <a:pt x="512" y="32"/>
                      <a:pt x="384" y="16"/>
                    </a:cubicBezTo>
                    <a:cubicBezTo>
                      <a:pt x="256" y="0"/>
                      <a:pt x="128" y="104"/>
                      <a:pt x="0" y="208"/>
                    </a:cubicBezTo>
                  </a:path>
                  <a:path w="768" h="304"/>
                </a:pathLst>
              </a:custGeom>
              <a:noFill/>
              <a:ln w="25560">
                <a:solidFill>
                  <a:schemeClr val="dk1"/>
                </a:solidFill>
                <a:round/>
                <a:headEnd type="oval" w="med" len="med"/>
                <a:tailEnd type="triangle" w="med" len="med"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50" name="Freeform 51"/>
              <p:cNvSpPr>
                <a:spLocks noChangeShapeType="true"/>
              </p:cNvSpPr>
              <p:nvPr/>
            </p:nvSpPr>
            <p:spPr>
              <a:xfrm>
                <a:off x="4648200" y="5842000"/>
                <a:ext cx="1752600" cy="558800"/>
              </a:xfrm>
              <a:custGeom>
                <a:avLst/>
                <a:gdLst>
                  <a:gd name="gd0" fmla="val 65536"/>
                  <a:gd name="gd1" fmla="val 0"/>
                  <a:gd name="gd2" fmla="val 352"/>
                  <a:gd name="gd3" fmla="val 432"/>
                  <a:gd name="gd4" fmla="val 16"/>
                  <a:gd name="gd5" fmla="val 960"/>
                  <a:gd name="gd6" fmla="val 256"/>
                  <a:gd name="gd7" fmla="*/ w 0 960"/>
                  <a:gd name="gd8" fmla="*/ h 0 352"/>
                  <a:gd name="gd9" fmla="*/ w 21600 960"/>
                  <a:gd name="gd10" fmla="*/ h 21600 352"/>
                </a:gdLst>
                <a:ahLst/>
                <a:cxnLst/>
                <a:rect l="gd7" t="gd8" r="gd9" b="gd10"/>
                <a:pathLst>
                  <a:path w="960" h="352">
                    <a:moveTo>
                      <a:pt x="gd1" y="gd2"/>
                    </a:moveTo>
                    <a:cubicBezTo>
                      <a:pt x="136" y="192"/>
                      <a:pt x="272" y="32"/>
                      <a:pt x="432" y="16"/>
                    </a:cubicBezTo>
                    <a:cubicBezTo>
                      <a:pt x="592" y="0"/>
                      <a:pt x="776" y="128"/>
                      <a:pt x="960" y="256"/>
                    </a:cubicBezTo>
                  </a:path>
                  <a:path w="960" h="352"/>
                </a:pathLst>
              </a:custGeom>
              <a:noFill/>
              <a:ln w="25560">
                <a:solidFill>
                  <a:schemeClr val="dk1"/>
                </a:solidFill>
                <a:round/>
                <a:headEnd type="oval" w="med" len="med"/>
                <a:tailEnd type="triangle" w="med" len="med"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51" name="Text Box 53"/>
              <p:cNvSpPr txBox="true">
                <a:spLocks noChangeShapeType="true"/>
              </p:cNvSpPr>
              <p:nvPr/>
            </p:nvSpPr>
            <p:spPr>
              <a:xfrm>
                <a:off x="382588" y="6202363"/>
                <a:ext cx="1470025" cy="4016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lvl1pPr marL="0" indent="0" algn="l" defTabSz="914400" rtl="false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2000" b="tru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1pPr>
                <a:lvl2pPr marL="457200" indent="457200" algn="l" defTabSz="914400" rtl="false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2000" b="tru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2pPr>
                <a:lvl3pPr marL="914400" indent="914400" algn="l" defTabSz="914400" rtl="false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2000" b="tru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3pPr>
                <a:lvl4pPr marL="1371600" indent="1371600" algn="l" defTabSz="914400" rtl="false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2000" b="tru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4pPr>
                <a:lvl5pPr marL="1828800" indent="1828800" algn="l" defTabSz="914400" rtl="false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2000" b="tru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5pPr>
                <a:lvl6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6pPr>
                <a:lvl7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7pPr>
                <a:lvl8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8pPr>
                <a:lvl9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9pPr>
              </a:lstStyle>
              <a:p>
                <a:pPr lvl="0"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b="true" i="true" u="none">
                    <a:solidFill>
                      <a:srgbClr val="595959"/>
                    </a:solidFill>
                    <a:latin typeface="Calibri"/>
                    <a:ea typeface="msgothic" charset="1"/>
                  </a:rPr>
                  <a:t>After sweep</a:t>
                </a:r>
                <a:endParaRPr/>
              </a:p>
            </p:txBody>
          </p:sp>
          <p:sp>
            <p:nvSpPr>
              <p:cNvPr id="1552" name="Line 54"/>
              <p:cNvSpPr>
                <a:spLocks noChangeShapeType="true"/>
              </p:cNvSpPr>
              <p:nvPr/>
            </p:nvSpPr>
            <p:spPr>
              <a:xfrm>
                <a:off x="4343400" y="5994400"/>
                <a:ext cx="1588" cy="228600"/>
              </a:xfrm>
              <a:prstGeom prst="line">
                <a:avLst/>
              </a:prstGeom>
              <a:noFill/>
              <a:ln w="57150">
                <a:solidFill>
                  <a:srgbClr val="C00000"/>
                </a:solidFill>
                <a:miter/>
                <a:headEnd/>
                <a:tailEnd type="triangle" w="med" len="med"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53" name="Rectangle 55"/>
              <p:cNvSpPr>
                <a:spLocks noChangeShapeType="true"/>
              </p:cNvSpPr>
              <p:nvPr/>
            </p:nvSpPr>
            <p:spPr>
              <a:xfrm>
                <a:off x="2057400" y="6248400"/>
                <a:ext cx="6096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54" name="Rectangle 56"/>
              <p:cNvSpPr>
                <a:spLocks noChangeShapeType="true"/>
              </p:cNvSpPr>
              <p:nvPr/>
            </p:nvSpPr>
            <p:spPr>
              <a:xfrm>
                <a:off x="2667000" y="6248400"/>
                <a:ext cx="6096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55" name="Rectangle 57"/>
              <p:cNvSpPr>
                <a:spLocks noChangeShapeType="true"/>
              </p:cNvSpPr>
              <p:nvPr/>
            </p:nvSpPr>
            <p:spPr>
              <a:xfrm>
                <a:off x="3276600" y="6248400"/>
                <a:ext cx="6096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56" name="Rectangle 58"/>
              <p:cNvSpPr>
                <a:spLocks noChangeShapeType="true"/>
              </p:cNvSpPr>
              <p:nvPr/>
            </p:nvSpPr>
            <p:spPr>
              <a:xfrm>
                <a:off x="3886200" y="6248400"/>
                <a:ext cx="9144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57" name="Rectangle 59"/>
              <p:cNvSpPr>
                <a:spLocks noChangeShapeType="true"/>
              </p:cNvSpPr>
              <p:nvPr/>
            </p:nvSpPr>
            <p:spPr>
              <a:xfrm>
                <a:off x="4800600" y="6248400"/>
                <a:ext cx="12192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58" name="Rectangle 60"/>
              <p:cNvSpPr>
                <a:spLocks noChangeShapeType="true"/>
              </p:cNvSpPr>
              <p:nvPr/>
            </p:nvSpPr>
            <p:spPr>
              <a:xfrm>
                <a:off x="6019800" y="6248400"/>
                <a:ext cx="9144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59" name="Line 61"/>
              <p:cNvSpPr>
                <a:spLocks noChangeShapeType="true"/>
              </p:cNvSpPr>
              <p:nvPr/>
            </p:nvSpPr>
            <p:spPr>
              <a:xfrm>
                <a:off x="2971800" y="6248400"/>
                <a:ext cx="1588" cy="304800"/>
              </a:xfrm>
              <a:prstGeom prst="line">
                <a:avLst/>
              </a:prstGeom>
              <a:noFill/>
              <a:ln w="2556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60" name="Line 62"/>
              <p:cNvSpPr>
                <a:spLocks noChangeShapeType="true"/>
              </p:cNvSpPr>
              <p:nvPr/>
            </p:nvSpPr>
            <p:spPr>
              <a:xfrm>
                <a:off x="2362200" y="624840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61" name="Line 63"/>
              <p:cNvSpPr>
                <a:spLocks noChangeShapeType="true"/>
              </p:cNvSpPr>
              <p:nvPr/>
            </p:nvSpPr>
            <p:spPr>
              <a:xfrm>
                <a:off x="3581400" y="624840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62" name="Line 64"/>
              <p:cNvSpPr>
                <a:spLocks noChangeShapeType="true"/>
              </p:cNvSpPr>
              <p:nvPr/>
            </p:nvSpPr>
            <p:spPr>
              <a:xfrm>
                <a:off x="4191000" y="624840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63" name="Line 65"/>
              <p:cNvSpPr>
                <a:spLocks noChangeShapeType="true"/>
              </p:cNvSpPr>
              <p:nvPr/>
            </p:nvSpPr>
            <p:spPr>
              <a:xfrm>
                <a:off x="4495800" y="624840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64" name="Line 66"/>
              <p:cNvSpPr>
                <a:spLocks noChangeShapeType="true"/>
              </p:cNvSpPr>
              <p:nvPr/>
            </p:nvSpPr>
            <p:spPr>
              <a:xfrm>
                <a:off x="5105400" y="6248400"/>
                <a:ext cx="1588" cy="304800"/>
              </a:xfrm>
              <a:prstGeom prst="line">
                <a:avLst/>
              </a:prstGeom>
              <a:noFill/>
              <a:ln w="2556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65" name="Line 67"/>
              <p:cNvSpPr>
                <a:spLocks noChangeShapeType="true"/>
              </p:cNvSpPr>
              <p:nvPr/>
            </p:nvSpPr>
            <p:spPr>
              <a:xfrm>
                <a:off x="5410200" y="6248400"/>
                <a:ext cx="1588" cy="304800"/>
              </a:xfrm>
              <a:prstGeom prst="line">
                <a:avLst/>
              </a:prstGeom>
              <a:noFill/>
              <a:ln w="2556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66" name="Line 68"/>
              <p:cNvSpPr>
                <a:spLocks noChangeShapeType="true"/>
              </p:cNvSpPr>
              <p:nvPr/>
            </p:nvSpPr>
            <p:spPr>
              <a:xfrm>
                <a:off x="5715000" y="6248400"/>
                <a:ext cx="1588" cy="304800"/>
              </a:xfrm>
              <a:prstGeom prst="line">
                <a:avLst/>
              </a:prstGeom>
              <a:noFill/>
              <a:ln w="2556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67" name="Line 69"/>
              <p:cNvSpPr>
                <a:spLocks noChangeShapeType="true"/>
              </p:cNvSpPr>
              <p:nvPr/>
            </p:nvSpPr>
            <p:spPr>
              <a:xfrm>
                <a:off x="6324600" y="624840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68" name="Line 70"/>
              <p:cNvSpPr>
                <a:spLocks noChangeShapeType="true"/>
              </p:cNvSpPr>
              <p:nvPr/>
            </p:nvSpPr>
            <p:spPr>
              <a:xfrm>
                <a:off x="6629400" y="624840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69" name="Rectangle 71"/>
              <p:cNvSpPr>
                <a:spLocks noChangeShapeType="true"/>
              </p:cNvSpPr>
              <p:nvPr/>
            </p:nvSpPr>
            <p:spPr>
              <a:xfrm>
                <a:off x="4800600" y="6248400"/>
                <a:ext cx="1219200" cy="304800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>
                <a:lvl1pPr marL="342900" indent="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 b="fals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1pPr>
                <a:lvl2pPr marL="742950" indent="4572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false" i="false">
                    <a:solidFill>
                      <a:schemeClr val="dk1"/>
                    </a:solidFill>
                    <a:latin typeface="Comic Sans MS"/>
                  </a:defRPr>
                </a:lvl2pPr>
                <a:lvl3pPr marL="1143000" indent="9144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false" i="false">
                    <a:solidFill>
                      <a:schemeClr val="dk1"/>
                    </a:solidFill>
                    <a:latin typeface="Comic Sans MS"/>
                  </a:defRPr>
                </a:lvl3pPr>
                <a:lvl4pPr marL="1600200" indent="13716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false" i="false">
                    <a:solidFill>
                      <a:schemeClr val="dk1"/>
                    </a:solidFill>
                    <a:latin typeface="Comic Sans MS"/>
                  </a:defRPr>
                </a:lvl4pPr>
                <a:lvl5pPr marL="2057400" indent="18288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false" i="false">
                    <a:solidFill>
                      <a:schemeClr val="dk1"/>
                    </a:solidFill>
                    <a:latin typeface="Comic Sans MS"/>
                  </a:defRPr>
                </a:lvl5pPr>
                <a:lvl6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6pPr>
                <a:lvl7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7pPr>
                <a:lvl8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8pPr>
                <a:lvl9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9pPr>
              </a:lstStyle>
              <a:p>
                <a:pPr marL="0" lvl="0" indent="0" algn="ctr">
                  <a:spcBef>
                    <a:spcPts val="0"/>
                  </a:spcBef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600" b="true" i="false" u="none">
                    <a:latin typeface="Calibri"/>
                    <a:ea typeface="msgothic" charset="1"/>
                  </a:rPr>
                  <a:t>free</a:t>
                </a:r>
                <a:endParaRPr/>
              </a:p>
            </p:txBody>
          </p:sp>
          <p:sp>
            <p:nvSpPr>
              <p:cNvPr id="1570" name="Rectangle 74"/>
              <p:cNvSpPr>
                <a:spLocks noChangeShapeType="true"/>
              </p:cNvSpPr>
              <p:nvPr/>
            </p:nvSpPr>
            <p:spPr>
              <a:xfrm>
                <a:off x="2667000" y="6248400"/>
                <a:ext cx="609600" cy="304800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>
                <a:lvl1pPr marL="342900" indent="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 b="fals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1pPr>
                <a:lvl2pPr marL="742950" indent="4572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false" i="false">
                    <a:solidFill>
                      <a:schemeClr val="dk1"/>
                    </a:solidFill>
                    <a:latin typeface="Comic Sans MS"/>
                  </a:defRPr>
                </a:lvl2pPr>
                <a:lvl3pPr marL="1143000" indent="9144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false" i="false">
                    <a:solidFill>
                      <a:schemeClr val="dk1"/>
                    </a:solidFill>
                    <a:latin typeface="Comic Sans MS"/>
                  </a:defRPr>
                </a:lvl3pPr>
                <a:lvl4pPr marL="1600200" indent="13716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false" i="false">
                    <a:solidFill>
                      <a:schemeClr val="dk1"/>
                    </a:solidFill>
                    <a:latin typeface="Comic Sans MS"/>
                  </a:defRPr>
                </a:lvl4pPr>
                <a:lvl5pPr marL="2057400" indent="18288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false" i="false">
                    <a:solidFill>
                      <a:schemeClr val="dk1"/>
                    </a:solidFill>
                    <a:latin typeface="Comic Sans MS"/>
                  </a:defRPr>
                </a:lvl5pPr>
                <a:lvl6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6pPr>
                <a:lvl7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7pPr>
                <a:lvl8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8pPr>
                <a:lvl9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9pPr>
              </a:lstStyle>
              <a:p>
                <a:pPr marL="0" lvl="0" indent="0" algn="ctr">
                  <a:spcBef>
                    <a:spcPts val="0"/>
                  </a:spcBef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600" b="true" i="false" u="none">
                    <a:latin typeface="Calibri"/>
                    <a:ea typeface="msgothic" charset="1"/>
                  </a:rPr>
                  <a:t>free</a:t>
                </a:r>
                <a:endParaRPr/>
              </a:p>
            </p:txBody>
          </p:sp>
        </p:grpSp>
      </p:grpSp>
      <p:grpSp>
        <p:nvGrpSpPr>
          <p:cNvPr id="1571" name="Group 80"/>
          <p:cNvGrpSpPr/>
          <p:nvPr/>
        </p:nvGrpSpPr>
        <p:grpSpPr>
          <a:xfrm>
            <a:off x="379412" y="3462337"/>
            <a:ext cx="8764587" cy="1141412"/>
            <a:chOff x="379413" y="3461952"/>
            <a:chExt cx="8764587" cy="1141798"/>
          </a:xfrm>
        </p:grpSpPr>
        <p:sp>
          <p:nvSpPr>
            <p:cNvPr id="1572" name="Text Box 11"/>
            <p:cNvSpPr txBox="true">
              <a:spLocks noChangeShapeType="true"/>
            </p:cNvSpPr>
            <p:nvPr/>
          </p:nvSpPr>
          <p:spPr>
            <a:xfrm>
              <a:off x="4030807" y="3461952"/>
              <a:ext cx="633869" cy="4022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marL="342900" indent="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false" i="false">
                  <a:solidFill>
                    <a:schemeClr val="dk1"/>
                  </a:solidFill>
                  <a:latin typeface="Comic Sans MS"/>
                  <a:ea typeface="宋体"/>
                </a:defRPr>
              </a:lvl1pPr>
              <a:lvl2pPr marL="742950" indent="4572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false" i="false">
                  <a:solidFill>
                    <a:schemeClr val="dk1"/>
                  </a:solidFill>
                  <a:latin typeface="Comic Sans MS"/>
                </a:defRPr>
              </a:lvl2pPr>
              <a:lvl3pPr marL="1143000" indent="9144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3pPr>
              <a:lvl4pPr marL="1600200" indent="13716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4pPr>
              <a:lvl5pPr marL="2057400" indent="1828800" algn="l" defTabSz="914400" rtl="false" fontAlgn="base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false" i="false">
                  <a:solidFill>
                    <a:schemeClr val="dk1"/>
                  </a:solidFill>
                  <a:latin typeface="Comic Sans MS"/>
                </a:defRPr>
              </a:lvl5pPr>
              <a:lvl6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6pPr>
              <a:lvl7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7pPr>
              <a:lvl8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8pPr>
              <a:lvl9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lang="en-US" sz="1800"/>
              </a:lvl9pPr>
            </a:lstStyle>
            <a:p>
              <a:pPr marL="0" lvl="0" indent="0">
                <a:spcBef>
                  <a:spcPts val="0"/>
                </a:spcBef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000" b="true" i="false" u="none">
                  <a:solidFill>
                    <a:srgbClr val="C00000"/>
                  </a:solidFill>
                  <a:latin typeface="Calibri"/>
                  <a:ea typeface="msgothic" charset="1"/>
                </a:rPr>
                <a:t>root</a:t>
              </a:r>
              <a:endParaRPr/>
            </a:p>
          </p:txBody>
        </p:sp>
        <p:grpSp>
          <p:nvGrpSpPr>
            <p:cNvPr id="1573" name="Group 76"/>
            <p:cNvGrpSpPr/>
            <p:nvPr/>
          </p:nvGrpSpPr>
          <p:grpSpPr>
            <a:xfrm>
              <a:off x="379413" y="3617893"/>
              <a:ext cx="8764587" cy="985857"/>
              <a:chOff x="379413" y="3617893"/>
              <a:chExt cx="8764587" cy="985857"/>
            </a:xfrm>
          </p:grpSpPr>
          <p:sp>
            <p:nvSpPr>
              <p:cNvPr id="1574" name="Freeform 6"/>
              <p:cNvSpPr>
                <a:spLocks noChangeShapeType="true"/>
              </p:cNvSpPr>
              <p:nvPr/>
            </p:nvSpPr>
            <p:spPr>
              <a:xfrm>
                <a:off x="3657600" y="3689350"/>
                <a:ext cx="685800" cy="482600"/>
              </a:xfrm>
              <a:custGeom>
                <a:avLst/>
                <a:gdLst>
                  <a:gd name="gd0" fmla="val 65536"/>
                  <a:gd name="gd1" fmla="val 768"/>
                  <a:gd name="gd2" fmla="val 304"/>
                  <a:gd name="gd3" fmla="val 384"/>
                  <a:gd name="gd4" fmla="val 16"/>
                  <a:gd name="gd5" fmla="val 0"/>
                  <a:gd name="gd6" fmla="val 208"/>
                  <a:gd name="gd7" fmla="*/ w 0 768"/>
                  <a:gd name="gd8" fmla="*/ h 0 304"/>
                  <a:gd name="gd9" fmla="*/ w 21600 768"/>
                  <a:gd name="gd10" fmla="*/ h 21600 304"/>
                </a:gdLst>
                <a:ahLst/>
                <a:cxnLst/>
                <a:rect l="gd7" t="gd8" r="gd9" b="gd10"/>
                <a:pathLst>
                  <a:path w="768" h="304">
                    <a:moveTo>
                      <a:pt x="gd1" y="gd2"/>
                    </a:moveTo>
                    <a:cubicBezTo>
                      <a:pt x="640" y="168"/>
                      <a:pt x="512" y="32"/>
                      <a:pt x="384" y="16"/>
                    </a:cubicBezTo>
                    <a:cubicBezTo>
                      <a:pt x="256" y="0"/>
                      <a:pt x="128" y="104"/>
                      <a:pt x="0" y="208"/>
                    </a:cubicBezTo>
                  </a:path>
                  <a:path w="768" h="304"/>
                </a:pathLst>
              </a:custGeom>
              <a:noFill/>
              <a:ln w="25560">
                <a:solidFill>
                  <a:schemeClr val="dk1"/>
                </a:solidFill>
                <a:round/>
                <a:headEnd type="oval" w="med" len="med"/>
                <a:tailEnd type="triangle" w="med" len="med"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75" name="Freeform 7"/>
              <p:cNvSpPr>
                <a:spLocks noChangeShapeType="true"/>
              </p:cNvSpPr>
              <p:nvPr/>
            </p:nvSpPr>
            <p:spPr>
              <a:xfrm>
                <a:off x="4648200" y="3663950"/>
                <a:ext cx="1752600" cy="558800"/>
              </a:xfrm>
              <a:custGeom>
                <a:avLst/>
                <a:gdLst>
                  <a:gd name="gd0" fmla="val 65536"/>
                  <a:gd name="gd1" fmla="val 0"/>
                  <a:gd name="gd2" fmla="val 352"/>
                  <a:gd name="gd3" fmla="val 432"/>
                  <a:gd name="gd4" fmla="val 16"/>
                  <a:gd name="gd5" fmla="val 960"/>
                  <a:gd name="gd6" fmla="val 256"/>
                  <a:gd name="gd7" fmla="*/ w 0 960"/>
                  <a:gd name="gd8" fmla="*/ h 0 352"/>
                  <a:gd name="gd9" fmla="*/ w 21600 960"/>
                  <a:gd name="gd10" fmla="*/ h 21600 352"/>
                </a:gdLst>
                <a:ahLst/>
                <a:cxnLst/>
                <a:rect l="gd7" t="gd8" r="gd9" b="gd10"/>
                <a:pathLst>
                  <a:path w="960" h="352">
                    <a:moveTo>
                      <a:pt x="gd1" y="gd2"/>
                    </a:moveTo>
                    <a:cubicBezTo>
                      <a:pt x="136" y="192"/>
                      <a:pt x="272" y="32"/>
                      <a:pt x="432" y="16"/>
                    </a:cubicBezTo>
                    <a:cubicBezTo>
                      <a:pt x="592" y="0"/>
                      <a:pt x="776" y="128"/>
                      <a:pt x="960" y="256"/>
                    </a:cubicBezTo>
                  </a:path>
                  <a:path w="960" h="352"/>
                </a:pathLst>
              </a:custGeom>
              <a:noFill/>
              <a:ln w="25560">
                <a:solidFill>
                  <a:schemeClr val="dk1"/>
                </a:solidFill>
                <a:round/>
                <a:headEnd type="oval" w="med" len="med"/>
                <a:tailEnd type="triangle" w="med" len="med"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76" name="Freeform 8"/>
              <p:cNvSpPr>
                <a:spLocks noChangeShapeType="true"/>
              </p:cNvSpPr>
              <p:nvPr/>
            </p:nvSpPr>
            <p:spPr>
              <a:xfrm>
                <a:off x="2362200" y="4222750"/>
                <a:ext cx="1371600" cy="381000"/>
              </a:xfrm>
              <a:custGeom>
                <a:avLst/>
                <a:gdLst>
                  <a:gd name="gd0" fmla="val 65536"/>
                  <a:gd name="gd1" fmla="val 768"/>
                  <a:gd name="gd2" fmla="val 0"/>
                  <a:gd name="gd3" fmla="val 384"/>
                  <a:gd name="gd4" fmla="val 240"/>
                  <a:gd name="gd5" fmla="val 0"/>
                  <a:gd name="gd6" fmla="val 96"/>
                  <a:gd name="gd7" fmla="*/ w 0 768"/>
                  <a:gd name="gd8" fmla="*/ h 0 256"/>
                  <a:gd name="gd9" fmla="*/ w 21600 768"/>
                  <a:gd name="gd10" fmla="*/ h 21600 256"/>
                </a:gdLst>
                <a:ahLst/>
                <a:cxnLst/>
                <a:rect l="gd7" t="gd8" r="gd9" b="gd10"/>
                <a:pathLst>
                  <a:path w="768" h="256">
                    <a:moveTo>
                      <a:pt x="gd1" y="gd2"/>
                    </a:moveTo>
                    <a:cubicBezTo>
                      <a:pt x="640" y="112"/>
                      <a:pt x="512" y="224"/>
                      <a:pt x="384" y="240"/>
                    </a:cubicBezTo>
                    <a:cubicBezTo>
                      <a:pt x="256" y="256"/>
                      <a:pt x="128" y="176"/>
                      <a:pt x="0" y="96"/>
                    </a:cubicBezTo>
                  </a:path>
                  <a:path w="768" h="256"/>
                </a:pathLst>
              </a:custGeom>
              <a:noFill/>
              <a:ln w="25560">
                <a:solidFill>
                  <a:schemeClr val="dk1"/>
                </a:solidFill>
                <a:round/>
                <a:headEnd type="oval" w="med" len="med"/>
                <a:tailEnd type="triangle" w="med" len="med"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77" name="Text Box 9"/>
              <p:cNvSpPr txBox="true">
                <a:spLocks noChangeShapeType="true"/>
              </p:cNvSpPr>
              <p:nvPr/>
            </p:nvSpPr>
            <p:spPr>
              <a:xfrm>
                <a:off x="379413" y="4035233"/>
                <a:ext cx="1495425" cy="401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lvl1pPr marL="0" indent="0" algn="l" defTabSz="914400" rtl="false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2000" b="tru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1pPr>
                <a:lvl2pPr marL="457200" indent="457200" algn="l" defTabSz="914400" rtl="false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2000" b="tru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2pPr>
                <a:lvl3pPr marL="914400" indent="914400" algn="l" defTabSz="914400" rtl="false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2000" b="tru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3pPr>
                <a:lvl4pPr marL="1371600" indent="1371600" algn="l" defTabSz="914400" rtl="false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2000" b="tru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4pPr>
                <a:lvl5pPr marL="1828800" indent="1828800" algn="l" defTabSz="914400" rtl="false" fontAlgn="ba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2000" b="tru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5pPr>
                <a:lvl6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6pPr>
                <a:lvl7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7pPr>
                <a:lvl8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8pPr>
                <a:lvl9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lang="en-US" sz="1800"/>
                </a:lvl9pPr>
              </a:lstStyle>
              <a:p>
                <a:pPr lvl="0"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b="true" i="true" u="none">
                    <a:solidFill>
                      <a:srgbClr val="595959"/>
                    </a:solidFill>
                    <a:latin typeface="Calibri"/>
                    <a:ea typeface="msgothic" charset="1"/>
                  </a:rPr>
                  <a:t>Before mark</a:t>
                </a:r>
                <a:endParaRPr/>
              </a:p>
            </p:txBody>
          </p:sp>
          <p:sp>
            <p:nvSpPr>
              <p:cNvPr id="1578" name="Line 10"/>
              <p:cNvSpPr>
                <a:spLocks noChangeShapeType="true"/>
              </p:cNvSpPr>
              <p:nvPr/>
            </p:nvSpPr>
            <p:spPr>
              <a:xfrm>
                <a:off x="4343400" y="3816350"/>
                <a:ext cx="1588" cy="228600"/>
              </a:xfrm>
              <a:prstGeom prst="line">
                <a:avLst/>
              </a:prstGeom>
              <a:noFill/>
              <a:ln w="57150">
                <a:solidFill>
                  <a:srgbClr val="C00000"/>
                </a:solidFill>
                <a:miter/>
                <a:headEnd/>
                <a:tailEnd type="triangle" w="med" len="med"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79" name="Rectangle 12"/>
              <p:cNvSpPr>
                <a:spLocks noChangeShapeType="true"/>
              </p:cNvSpPr>
              <p:nvPr/>
            </p:nvSpPr>
            <p:spPr>
              <a:xfrm>
                <a:off x="2057400" y="4070350"/>
                <a:ext cx="6096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80" name="Rectangle 13"/>
              <p:cNvSpPr>
                <a:spLocks noChangeShapeType="true"/>
              </p:cNvSpPr>
              <p:nvPr/>
            </p:nvSpPr>
            <p:spPr>
              <a:xfrm>
                <a:off x="2667000" y="4070350"/>
                <a:ext cx="6096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81" name="Rectangle 14"/>
              <p:cNvSpPr>
                <a:spLocks noChangeShapeType="true"/>
              </p:cNvSpPr>
              <p:nvPr/>
            </p:nvSpPr>
            <p:spPr>
              <a:xfrm>
                <a:off x="3276600" y="4070350"/>
                <a:ext cx="6096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82" name="Rectangle 15"/>
              <p:cNvSpPr>
                <a:spLocks noChangeShapeType="true"/>
              </p:cNvSpPr>
              <p:nvPr/>
            </p:nvSpPr>
            <p:spPr>
              <a:xfrm>
                <a:off x="3886200" y="4070350"/>
                <a:ext cx="9144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83" name="Rectangle 16"/>
              <p:cNvSpPr>
                <a:spLocks noChangeShapeType="true"/>
              </p:cNvSpPr>
              <p:nvPr/>
            </p:nvSpPr>
            <p:spPr>
              <a:xfrm>
                <a:off x="4800600" y="4070350"/>
                <a:ext cx="12192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84" name="Rectangle 17"/>
              <p:cNvSpPr>
                <a:spLocks noChangeShapeType="true"/>
              </p:cNvSpPr>
              <p:nvPr/>
            </p:nvSpPr>
            <p:spPr>
              <a:xfrm>
                <a:off x="6019800" y="4070350"/>
                <a:ext cx="914400" cy="304800"/>
              </a:xfrm>
              <a:prstGeom prst="rect">
                <a:avLst/>
              </a:prstGeom>
              <a:noFill/>
              <a:ln w="38160">
                <a:solidFill>
                  <a:schemeClr val="dk1"/>
                </a:solidFill>
                <a:round/>
                <a:headEnd/>
                <a:tailEnd/>
              </a:ln>
            </p:spPr>
            <p:txBody>
              <a:bodyPr wrap="none" anchor="ctr" anchorCtr="false"/>
              <a:lstStyle/>
              <a:p>
                <a:pPr/>
                <a:endParaRPr sz="1400" dirty="false"/>
              </a:p>
            </p:txBody>
          </p:sp>
          <p:sp>
            <p:nvSpPr>
              <p:cNvPr id="1585" name="Line 18"/>
              <p:cNvSpPr>
                <a:spLocks noChangeShapeType="true"/>
              </p:cNvSpPr>
              <p:nvPr/>
            </p:nvSpPr>
            <p:spPr>
              <a:xfrm>
                <a:off x="2971800" y="407035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86" name="Line 19"/>
              <p:cNvSpPr>
                <a:spLocks noChangeShapeType="true"/>
              </p:cNvSpPr>
              <p:nvPr/>
            </p:nvSpPr>
            <p:spPr>
              <a:xfrm>
                <a:off x="2362200" y="407035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87" name="Line 20"/>
              <p:cNvSpPr>
                <a:spLocks noChangeShapeType="true"/>
              </p:cNvSpPr>
              <p:nvPr/>
            </p:nvSpPr>
            <p:spPr>
              <a:xfrm>
                <a:off x="3581400" y="407035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88" name="Line 21"/>
              <p:cNvSpPr>
                <a:spLocks noChangeShapeType="true"/>
              </p:cNvSpPr>
              <p:nvPr/>
            </p:nvSpPr>
            <p:spPr>
              <a:xfrm>
                <a:off x="4191000" y="407035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89" name="Line 22"/>
              <p:cNvSpPr>
                <a:spLocks noChangeShapeType="true"/>
              </p:cNvSpPr>
              <p:nvPr/>
            </p:nvSpPr>
            <p:spPr>
              <a:xfrm>
                <a:off x="4495800" y="407035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90" name="Line 23"/>
              <p:cNvSpPr>
                <a:spLocks noChangeShapeType="true"/>
              </p:cNvSpPr>
              <p:nvPr/>
            </p:nvSpPr>
            <p:spPr>
              <a:xfrm>
                <a:off x="5105400" y="407035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91" name="Line 24"/>
              <p:cNvSpPr>
                <a:spLocks noChangeShapeType="true"/>
              </p:cNvSpPr>
              <p:nvPr/>
            </p:nvSpPr>
            <p:spPr>
              <a:xfrm>
                <a:off x="5410200" y="407035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92" name="Line 25"/>
              <p:cNvSpPr>
                <a:spLocks noChangeShapeType="true"/>
              </p:cNvSpPr>
              <p:nvPr/>
            </p:nvSpPr>
            <p:spPr>
              <a:xfrm>
                <a:off x="5715000" y="407035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93" name="Line 26"/>
              <p:cNvSpPr>
                <a:spLocks noChangeShapeType="true"/>
              </p:cNvSpPr>
              <p:nvPr/>
            </p:nvSpPr>
            <p:spPr>
              <a:xfrm>
                <a:off x="6324600" y="407035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94" name="Line 27"/>
              <p:cNvSpPr>
                <a:spLocks noChangeShapeType="true"/>
              </p:cNvSpPr>
              <p:nvPr/>
            </p:nvSpPr>
            <p:spPr>
              <a:xfrm>
                <a:off x="6629400" y="4070350"/>
                <a:ext cx="1588" cy="304800"/>
              </a:xfrm>
              <a:prstGeom prst="line">
                <a:avLst/>
              </a:prstGeom>
              <a:noFill/>
              <a:ln w="6350">
                <a:solidFill>
                  <a:schemeClr val="dk1"/>
                </a:solidFill>
                <a:miter/>
                <a:headEnd/>
                <a:tailEnd/>
              </a:ln>
            </p:spPr>
            <p:txBody>
              <a:bodyPr lIns="91440" tIns="45720" rIns="91440" bIns="45720"/>
              <a:lstStyle/>
              <a:p>
                <a:pPr/>
                <a:endParaRPr sz="1400" dirty="false"/>
              </a:p>
            </p:txBody>
          </p:sp>
          <p:sp>
            <p:nvSpPr>
              <p:cNvPr id="1595" name="TextBox 75"/>
              <p:cNvSpPr txBox="true">
                <a:spLocks noChangeShapeType="true"/>
              </p:cNvSpPr>
              <p:nvPr/>
            </p:nvSpPr>
            <p:spPr>
              <a:xfrm>
                <a:off x="7696200" y="3617893"/>
                <a:ext cx="1447800" cy="954107"/>
              </a:xfrm>
              <a:prstGeom prst="rect">
                <a:avLst/>
              </a:prstGeom>
              <a:noFill/>
            </p:spPr>
            <p:txBody>
              <a:bodyPr lIns="91440" tIns="45720" rIns="91440" bIns="45720">
                <a:spAutoFit/>
              </a:bodyPr>
              <a:lstStyle>
                <a:lvl1pPr marL="342900" indent="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•"/>
                  <a:defRPr sz="2800" b="false" i="false">
                    <a:solidFill>
                      <a:schemeClr val="dk1"/>
                    </a:solidFill>
                    <a:latin typeface="Comic Sans MS"/>
                    <a:ea typeface="宋体"/>
                  </a:defRPr>
                </a:lvl1pPr>
                <a:lvl2pPr marL="742950" indent="4572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–"/>
                  <a:defRPr sz="2400" b="false" i="false">
                    <a:solidFill>
                      <a:schemeClr val="dk1"/>
                    </a:solidFill>
                    <a:latin typeface="Comic Sans MS"/>
                  </a:defRPr>
                </a:lvl2pPr>
                <a:lvl3pPr marL="1143000" indent="9144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•"/>
                  <a:defRPr sz="2000" b="false" i="false">
                    <a:solidFill>
                      <a:schemeClr val="dk1"/>
                    </a:solidFill>
                    <a:latin typeface="Comic Sans MS"/>
                  </a:defRPr>
                </a:lvl3pPr>
                <a:lvl4pPr marL="1600200" indent="13716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–"/>
                  <a:defRPr sz="2000" b="false" i="false">
                    <a:solidFill>
                      <a:schemeClr val="dk1"/>
                    </a:solidFill>
                    <a:latin typeface="Comic Sans MS"/>
                  </a:defRPr>
                </a:lvl4pPr>
                <a:lvl5pPr marL="2057400" indent="1828800" algn="l" defTabSz="914400" rtl="false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har char="»"/>
                  <a:defRPr sz="2000" b="false" i="false">
                    <a:solidFill>
                      <a:schemeClr val="dk1"/>
                    </a:solidFill>
                    <a:latin typeface="Comic Sans MS"/>
                  </a:defRPr>
                </a:lvl5pPr>
              </a:lstStyle>
              <a:p>
                <a:pPr marL="0" lvl="0" indent="0" algn="ctr">
                  <a:spcBef>
                    <a:spcPts val="0"/>
                  </a:spcBef>
                  <a:buNone/>
                </a:pPr>
                <a:r>
                  <a:rPr lang="en-US" sz="1400" b="false" i="true" u="none">
                    <a:latin typeface="Calibri"/>
                  </a:rPr>
                  <a:t>Note: arrows here denote memory refs, not free list ptrs. </a:t>
                </a: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p="http://schemas.openxmlformats.org/presentationml/2006/main">
  <p:cSld>
    <p:spTree>
      <p:nvGrpSpPr>
        <p:cNvPr id="15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493712"/>
            <a:ext cx="84582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Assumptions For a Simple Implementation</a:t>
            </a:r>
            <a:endParaRPr/>
          </a:p>
        </p:txBody>
      </p:sp>
      <p:sp>
        <p:nvSpPr>
          <p:cNvPr id="1598" name="Rectangle 2"/>
          <p:cNvSpPr>
            <a:spLocks noGrp="true" noChangeShapeType="true"/>
          </p:cNvSpPr>
          <p:nvPr>
            <p:ph type="body"/>
          </p:nvPr>
        </p:nvSpPr>
        <p:spPr>
          <a:xfrm rot="0" flipH="false" flipV="false">
            <a:off x="100335" y="1416050"/>
            <a:ext cx="8981752" cy="53784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6pPr>
            <a:lvl7pPr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7pPr>
            <a:lvl8pPr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8pPr>
            <a:lvl9pPr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  <a:defRPr lang="en-US" sz="1800"/>
            </a:lvl9pPr>
          </a:lstStyle>
          <a:p>
            <a:pPr marL="288925" lvl="0" indent="-288925">
              <a:lnSpc>
                <a:spcPct val="95000"/>
              </a:lnSpc>
              <a:spcBef>
                <a:spcPct val="20000"/>
              </a:spcBef>
              <a:buChar char="•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400"/>
              <a:t>Application</a:t>
            </a:r>
            <a:endParaRPr/>
          </a:p>
          <a:p>
            <a:pPr marL="568325" lvl="1" indent="-279400">
              <a:spcBef>
                <a:spcPct val="20000"/>
              </a:spcBef>
              <a:buClr>
                <a:srgbClr val="000000"/>
              </a:buClr>
              <a:buChar char="•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000" b="true" i="false" u="none">
                <a:latin typeface="Courier New"/>
              </a:rPr>
              <a:t>new(n)</a:t>
            </a:r>
            <a:r>
              <a:rPr lang="en-GB" sz="2000" b="true" i="false" u="none"/>
              <a:t>:  </a:t>
            </a:r>
            <a:r>
              <a:rPr lang="en-GB" sz="2000" b="false" i="false" u="none"/>
              <a:t>returns pointer to new block with all locations cleared</a:t>
            </a:r>
            <a:endParaRPr/>
          </a:p>
          <a:p>
            <a:pPr marL="568325" lvl="1" indent="-279400">
              <a:spcBef>
                <a:spcPct val="20000"/>
              </a:spcBef>
              <a:buClr>
                <a:srgbClr val="000000"/>
              </a:buClr>
              <a:buChar char="•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000" b="true" i="false" u="none">
                <a:latin typeface="Courier New"/>
              </a:rPr>
              <a:t>read(b,i):</a:t>
            </a:r>
            <a:r>
              <a:rPr lang="en-GB" sz="2000" b="true" i="false" u="none"/>
              <a:t> </a:t>
            </a:r>
            <a:r>
              <a:rPr lang="en-GB" sz="2000" b="false" i="false" u="none"/>
              <a:t>read location </a:t>
            </a:r>
            <a:r>
              <a:rPr lang="en-GB" sz="2000" b="true" i="false" u="none">
                <a:latin typeface="Courier New"/>
              </a:rPr>
              <a:t>i</a:t>
            </a:r>
            <a:r>
              <a:rPr lang="en-GB" sz="2000" b="false" i="false" u="none"/>
              <a:t> of block </a:t>
            </a:r>
            <a:r>
              <a:rPr lang="en-GB" sz="2000" b="true" i="false" u="none">
                <a:latin typeface="Courier New"/>
              </a:rPr>
              <a:t>b</a:t>
            </a:r>
            <a:r>
              <a:rPr lang="en-GB" sz="2000" b="false" i="false" u="none"/>
              <a:t> into register</a:t>
            </a:r>
            <a:endParaRPr/>
          </a:p>
          <a:p>
            <a:pPr marL="568325" lvl="1" indent="-279400">
              <a:spcBef>
                <a:spcPct val="20000"/>
              </a:spcBef>
              <a:buClr>
                <a:srgbClr val="000000"/>
              </a:buClr>
              <a:buChar char="•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000" b="true" i="false" u="none">
                <a:latin typeface="Courier New"/>
              </a:rPr>
              <a:t>write(b,i,v): </a:t>
            </a:r>
            <a:r>
              <a:rPr lang="en-GB" sz="2000" b="false" i="false" u="none"/>
              <a:t>write </a:t>
            </a:r>
            <a:r>
              <a:rPr lang="en-GB" sz="2000" b="true" i="false" u="none">
                <a:latin typeface="Courier New"/>
              </a:rPr>
              <a:t>v</a:t>
            </a:r>
            <a:r>
              <a:rPr lang="en-GB" sz="2000" b="false" i="false" u="none"/>
              <a:t> into location </a:t>
            </a:r>
            <a:r>
              <a:rPr lang="en-GB" sz="2000" b="true" i="false" u="none">
                <a:latin typeface="Courier New"/>
              </a:rPr>
              <a:t>i</a:t>
            </a:r>
            <a:r>
              <a:rPr lang="en-GB" sz="2000" b="false" i="false" u="none"/>
              <a:t> of block </a:t>
            </a:r>
            <a:r>
              <a:rPr lang="en-GB" sz="2000" b="true" i="false" u="none">
                <a:latin typeface="Courier New"/>
              </a:rPr>
              <a:t>b</a:t>
            </a:r>
            <a:endParaRPr/>
          </a:p>
          <a:p>
            <a:pPr marL="288925" lvl="0" indent="-288925">
              <a:lnSpc>
                <a:spcPct val="95000"/>
              </a:lnSpc>
              <a:spcBef>
                <a:spcPts val="1125"/>
              </a:spcBef>
              <a:buChar char="•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endParaRPr/>
          </a:p>
          <a:p>
            <a:pPr marL="288925" lvl="0" indent="-288925">
              <a:lnSpc>
                <a:spcPct val="95000"/>
              </a:lnSpc>
              <a:spcBef>
                <a:spcPct val="20000"/>
              </a:spcBef>
              <a:buChar char="•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400" b="false" i="false" u="none"/>
              <a:t>Each block will have a header word</a:t>
            </a:r>
            <a:endParaRPr/>
          </a:p>
          <a:p>
            <a:pPr marL="568325" lvl="1" indent="-279400">
              <a:spcBef>
                <a:spcPct val="20000"/>
              </a:spcBef>
              <a:buChar char="–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000" b="false" i="false" u="none"/>
              <a:t>addressed as </a:t>
            </a:r>
            <a:r>
              <a:rPr lang="en-GB" sz="2000" b="true" i="false" u="none">
                <a:latin typeface="Courier New"/>
              </a:rPr>
              <a:t>b[-1]</a:t>
            </a:r>
            <a:r>
              <a:rPr lang="en-GB" sz="2000" b="false" i="false" u="none"/>
              <a:t>, for a block </a:t>
            </a:r>
            <a:r>
              <a:rPr lang="en-GB" sz="2000" b="true" i="false" u="none">
                <a:latin typeface="Courier New"/>
              </a:rPr>
              <a:t>b</a:t>
            </a:r>
            <a:endParaRPr/>
          </a:p>
          <a:p>
            <a:pPr marL="568325" lvl="1" indent="-279400">
              <a:spcBef>
                <a:spcPct val="20000"/>
              </a:spcBef>
              <a:buChar char="–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000" b="false" i="false" u="none"/>
              <a:t>Used for different purposes in different collectors</a:t>
            </a:r>
            <a:endParaRPr/>
          </a:p>
          <a:p>
            <a:pPr marL="568325" lvl="1" indent="-279400">
              <a:spcBef>
                <a:spcPct val="20000"/>
              </a:spcBef>
              <a:buNone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endParaRPr/>
          </a:p>
          <a:p>
            <a:pPr marL="288925" lvl="0" indent="-288925">
              <a:lnSpc>
                <a:spcPct val="95000"/>
              </a:lnSpc>
              <a:spcBef>
                <a:spcPct val="20000"/>
              </a:spcBef>
              <a:buChar char="•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400" b="false" i="false" u="none"/>
              <a:t>Instructions used by the Garbage Collector</a:t>
            </a:r>
            <a:endParaRPr/>
          </a:p>
          <a:p>
            <a:pPr marL="568325" lvl="1" indent="-279400">
              <a:spcBef>
                <a:spcPct val="20000"/>
              </a:spcBef>
              <a:buChar char="–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000" b="true" i="false" u="none">
                <a:solidFill>
                  <a:srgbClr val="990000"/>
                </a:solidFill>
                <a:latin typeface="Courier New"/>
              </a:rPr>
              <a:t>is_ptr(p):</a:t>
            </a:r>
            <a:r>
              <a:rPr lang="en-GB" sz="2000" b="false" i="false" u="none">
                <a:solidFill>
                  <a:srgbClr val="990000"/>
                </a:solidFill>
              </a:rPr>
              <a:t> determines whether </a:t>
            </a:r>
            <a:r>
              <a:rPr lang="en-GB" sz="2000" b="true" i="false" u="none">
                <a:solidFill>
                  <a:srgbClr val="990000"/>
                </a:solidFill>
                <a:latin typeface="Courier New"/>
              </a:rPr>
              <a:t>p</a:t>
            </a:r>
            <a:r>
              <a:rPr lang="en-GB" sz="2000" b="false" i="false" u="none">
                <a:solidFill>
                  <a:srgbClr val="990000"/>
                </a:solidFill>
              </a:rPr>
              <a:t> is a pointer</a:t>
            </a:r>
            <a:endParaRPr/>
          </a:p>
          <a:p>
            <a:pPr marL="568325" lvl="1" indent="-279400">
              <a:spcBef>
                <a:spcPct val="20000"/>
              </a:spcBef>
              <a:buChar char="–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000" b="true" i="false" u="none">
                <a:solidFill>
                  <a:srgbClr val="990000"/>
                </a:solidFill>
                <a:latin typeface="Courier New"/>
              </a:rPr>
              <a:t>length(b</a:t>
            </a:r>
            <a:r>
              <a:rPr lang="en-GB" sz="2000" b="true" i="false" u="none">
                <a:solidFill>
                  <a:srgbClr val="990000"/>
                </a:solidFill>
              </a:rPr>
              <a:t>):  </a:t>
            </a:r>
            <a:r>
              <a:rPr lang="en-GB" sz="2000" b="false" i="false" u="none">
                <a:solidFill>
                  <a:srgbClr val="990000"/>
                </a:solidFill>
              </a:rPr>
              <a:t>returns the length of block </a:t>
            </a:r>
            <a:r>
              <a:rPr lang="en-GB" sz="2000" b="true" i="false" u="none">
                <a:solidFill>
                  <a:srgbClr val="990000"/>
                </a:solidFill>
                <a:latin typeface="Courier New"/>
              </a:rPr>
              <a:t>b</a:t>
            </a:r>
            <a:r>
              <a:rPr lang="en-GB" sz="2000" b="false" i="false" u="none">
                <a:solidFill>
                  <a:srgbClr val="990000"/>
                </a:solidFill>
              </a:rPr>
              <a:t>, not including the header</a:t>
            </a:r>
            <a:endParaRPr/>
          </a:p>
          <a:p>
            <a:pPr marL="568325" lvl="1" indent="-279400">
              <a:spcBef>
                <a:spcPct val="20000"/>
              </a:spcBef>
              <a:buChar char="–"/>
              <a:tabLst>
                <a:tab pos="288925" algn="l"/>
                <a:tab pos="527050" algn="l"/>
                <a:tab pos="1441450" algn="l"/>
                <a:tab pos="2355850" algn="l"/>
                <a:tab pos="3270250" algn="l"/>
                <a:tab pos="4184650" algn="l"/>
                <a:tab pos="5099050" algn="l"/>
                <a:tab pos="6013450" algn="l"/>
                <a:tab pos="6927850" algn="l"/>
                <a:tab pos="7842250" algn="l"/>
                <a:tab pos="8756650" algn="l"/>
                <a:tab pos="9671050" algn="l"/>
              </a:tabLst>
            </a:pPr>
            <a:r>
              <a:rPr lang="en-GB" sz="2000" b="true" i="false" u="none">
                <a:latin typeface="Courier New"/>
              </a:rPr>
              <a:t>get_roots()</a:t>
            </a:r>
            <a:r>
              <a:rPr lang="en-GB" sz="2000" b="true" i="false" u="none"/>
              <a:t>:  </a:t>
            </a:r>
            <a:r>
              <a:rPr lang="en-GB" sz="2000" b="false" i="false" u="none"/>
              <a:t>returns all the roots</a:t>
            </a:r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p="http://schemas.openxmlformats.org/presentationml/2006/main">
  <p:cSld>
    <p:spTree>
      <p:nvGrpSpPr>
        <p:cNvPr id="15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47662" y="490537"/>
            <a:ext cx="67818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Mark and Sweep (cont.)</a:t>
            </a:r>
            <a:endParaRPr/>
          </a:p>
        </p:txBody>
      </p:sp>
      <p:sp>
        <p:nvSpPr>
          <p:cNvPr id="1601" name="Text Box 2"/>
          <p:cNvSpPr txBox="true">
            <a:spLocks noGrp="true" noChangeShapeType="true"/>
          </p:cNvSpPr>
          <p:nvPr/>
        </p:nvSpPr>
        <p:spPr>
          <a:xfrm>
            <a:off x="471487" y="1744662"/>
            <a:ext cx="7834312" cy="2065337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ptr mark(ptr p)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   if (!is_ptr(p)) return;   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  <a:ea typeface="msgothic" charset="1"/>
              </a:rPr>
              <a:t>// do nothing if not pointer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   if (markBitSet(p)) return;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  <a:ea typeface="msgothic" charset="1"/>
              </a:rPr>
              <a:t>// check if already marked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   setMarkBit(p);             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  <a:ea typeface="msgothic" charset="1"/>
              </a:rPr>
              <a:t>// set the mark bit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   for (i=0; i &lt; length(p); i++)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  <a:ea typeface="msgothic" charset="1"/>
              </a:rPr>
              <a:t>// call mark on all words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     mark(p[i]); 		    </a:t>
            </a:r>
            <a:r>
              <a:rPr lang="en-GB" sz="1600" b="true" i="false" u="none">
                <a:solidFill>
                  <a:srgbClr val="990000"/>
                </a:solidFill>
                <a:latin typeface="Courier New"/>
                <a:ea typeface="msgothic" charset="1"/>
              </a:rPr>
              <a:t>//   in the block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   return;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}      </a:t>
            </a:r>
            <a:endParaRPr/>
          </a:p>
        </p:txBody>
      </p:sp>
      <p:sp>
        <p:nvSpPr>
          <p:cNvPr id="1602" name="Text Box 3"/>
          <p:cNvSpPr txBox="true">
            <a:spLocks noGrp="true" noChangeShapeType="true"/>
          </p:cNvSpPr>
          <p:nvPr/>
        </p:nvSpPr>
        <p:spPr>
          <a:xfrm>
            <a:off x="361950" y="1363662"/>
            <a:ext cx="7696200" cy="398462"/>
          </a:xfrm>
          <a:prstGeom prst="rect">
            <a:avLst/>
          </a:prstGeom>
          <a:noFill/>
        </p:spPr>
        <p:txBody>
          <a:bodyPr lIns="90000" tIns="46800" rIns="90000" bIns="46800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alibri"/>
                <a:ea typeface="msgothic" charset="1"/>
              </a:rPr>
              <a:t>Mark using depth-first traversal of the memory graph </a:t>
            </a:r>
            <a:endParaRPr/>
          </a:p>
        </p:txBody>
      </p:sp>
      <p:sp>
        <p:nvSpPr>
          <p:cNvPr id="1603" name="Text Box 4"/>
          <p:cNvSpPr txBox="true">
            <a:spLocks noGrp="true" noChangeShapeType="true"/>
          </p:cNvSpPr>
          <p:nvPr/>
        </p:nvSpPr>
        <p:spPr>
          <a:xfrm>
            <a:off x="381000" y="4098925"/>
            <a:ext cx="7696200" cy="398462"/>
          </a:xfrm>
          <a:prstGeom prst="rect">
            <a:avLst/>
          </a:prstGeom>
          <a:noFill/>
        </p:spPr>
        <p:txBody>
          <a:bodyPr lIns="90000" tIns="46800" rIns="90000" bIns="46800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alibri"/>
                <a:ea typeface="msgothic" charset="1"/>
              </a:rPr>
              <a:t>Sweep using lengths to find next block</a:t>
            </a:r>
            <a:endParaRPr/>
          </a:p>
        </p:txBody>
      </p:sp>
      <p:sp>
        <p:nvSpPr>
          <p:cNvPr id="1604" name="Text Box 5"/>
          <p:cNvSpPr txBox="true">
            <a:spLocks noGrp="true" noChangeShapeType="true"/>
          </p:cNvSpPr>
          <p:nvPr/>
        </p:nvSpPr>
        <p:spPr>
          <a:xfrm>
            <a:off x="471487" y="4489450"/>
            <a:ext cx="4378325" cy="206375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ptr sweep(ptr p, ptr end)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   while (p &lt; end)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      if markBitSet(p)</a:t>
            </a:r>
            <a:br>
              <a:rPr lang="en-GB" sz="1600" b="true" i="false" u="none">
                <a:latin typeface="Courier New"/>
                <a:ea typeface="msgothic" charset="1"/>
              </a:rPr>
            </a:br>
            <a:r>
              <a:rPr lang="en-GB" sz="1600" b="true" i="false" u="none">
                <a:latin typeface="Courier New"/>
                <a:ea typeface="msgothic" charset="1"/>
              </a:rPr>
              <a:t>         clearMarkBit();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      else if (allocateBitSet(p)) 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         free(p);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      p += length(p);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ourier New"/>
                <a:ea typeface="msgothic" charset="1"/>
              </a:rPr>
              <a:t>}     </a:t>
            </a:r>
            <a:endParaRPr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p="http://schemas.openxmlformats.org/presentationml/2006/main">
  <p:cSld>
    <p:spTree>
      <p:nvGrpSpPr>
        <p:cNvPr id="16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Rectangle 1"/>
          <p:cNvSpPr txBox="true">
            <a:spLocks noGrp="true" noChangeShapeType="true"/>
          </p:cNvSpPr>
          <p:nvPr/>
        </p:nvSpPr>
        <p:spPr>
          <a:xfrm>
            <a:off x="347662" y="490537"/>
            <a:ext cx="6781800" cy="573087"/>
          </a:xfrm>
          <a:prstGeom prst="rect">
            <a:avLst/>
          </a:prstGeom>
          <a:noFill/>
          <a:ln>
            <a:extLst/>
          </a:ln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5pPr>
            <a:lvl6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6pPr>
            <a:lvl7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7pPr>
            <a:lvl8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8pPr>
            <a:lvl9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9pPr>
          </a:lstStyle>
          <a:p>
            <a:pPr marL="0" lvl="0" indent="0" algn="l" defTabSz="914400" rtl="false" fontAlgn="base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pPr>
            <a:r>
              <a:rPr lang="en-GB" sz="2800" b="true" i="false">
                <a:solidFill>
                  <a:srgbClr val="000000"/>
                </a:solidFill>
                <a:latin typeface="Comic Sans MS"/>
                <a:ea typeface="宋体"/>
              </a:rPr>
              <a:t>Mark and Sweep (cont.)</a:t>
            </a:r>
            <a:endParaRPr lang="en-US" sz="2800" b="true" i="false">
              <a:solidFill>
                <a:srgbClr val="000000"/>
              </a:solidFill>
              <a:latin typeface="Comic Sans MS"/>
              <a:ea typeface="宋体"/>
            </a:endParaRPr>
          </a:p>
        </p:txBody>
      </p:sp>
      <p:sp>
        <p:nvSpPr>
          <p:cNvPr id="1607" name=""/>
          <p:cNvSpPr txBox="true"/>
          <p:nvPr/>
        </p:nvSpPr>
        <p:spPr>
          <a:xfrm rot="0" flipH="false" flipV="false">
            <a:off x="756577" y="2074484"/>
            <a:ext cx="7594600" cy="22860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/>
              <a:t>is_ptr()</a:t>
            </a:r>
            <a:r>
              <a:rPr lang="zh-CN" sz="2400"/>
              <a:t>非常关键</a:t>
            </a:r>
            <a:endParaRPr/>
          </a:p>
          <a:p>
            <a:pPr>
              <a:buNone/>
            </a:pPr>
            <a:endParaRPr lang="en-US" sz="2400"/>
          </a:p>
          <a:p>
            <a:pPr>
              <a:buNone/>
            </a:pPr>
            <a:r>
              <a:rPr lang="zh-CN" sz="2400"/>
              <a:t>在一些语言中，会有专门的机制来识别某个</a:t>
            </a:r>
            <a:r>
              <a:rPr lang="en-US" sz="2400"/>
              <a:t>memory block</a:t>
            </a:r>
            <a:r>
              <a:rPr lang="zh-CN" sz="2400"/>
              <a:t>中的某个</a:t>
            </a:r>
            <a:r>
              <a:rPr lang="en-US" sz="2400"/>
              <a:t>word</a:t>
            </a:r>
            <a:r>
              <a:rPr lang="zh-CN" sz="2400"/>
              <a:t>是否是一个</a:t>
            </a:r>
            <a:r>
              <a:rPr lang="en-US" sz="2400"/>
              <a:t>pointer</a:t>
            </a:r>
            <a:endParaRPr/>
          </a:p>
          <a:p>
            <a:pPr>
              <a:buNone/>
            </a:pPr>
            <a:endParaRPr lang="en-US" sz="2400"/>
          </a:p>
          <a:p>
            <a:pPr>
              <a:buNone/>
            </a:pPr>
            <a:r>
              <a:rPr lang="zh-CN" sz="2400"/>
              <a:t>然而</a:t>
            </a:r>
            <a:r>
              <a:rPr lang="en-US" sz="2400"/>
              <a:t>C</a:t>
            </a:r>
            <a:r>
              <a:rPr lang="zh-CN" sz="2400"/>
              <a:t>语言并不提供这种机制</a:t>
            </a:r>
            <a:endParaRPr/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>
  <p:cSld>
    <p:spTree>
      <p:nvGrpSpPr>
        <p:cNvPr id="16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373062"/>
            <a:ext cx="8001000" cy="7699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Conservative Mark &amp; Sweep in C</a:t>
            </a:r>
            <a:endParaRPr/>
          </a:p>
        </p:txBody>
      </p:sp>
      <p:sp>
        <p:nvSpPr>
          <p:cNvPr id="1610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79412" y="1368425"/>
            <a:ext cx="8307387" cy="449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/>
              <a:t>A "</a:t>
            </a:r>
            <a:r>
              <a:rPr sz="2400">
                <a:solidFill>
                  <a:srgbClr val="FF0000">
                    <a:alpha val="100000"/>
                  </a:srgbClr>
                </a:solidFill>
              </a:rPr>
              <a:t>conservative</a:t>
            </a:r>
            <a:r>
              <a:rPr sz="2400"/>
              <a:t> garbage collector"</a:t>
            </a:r>
            <a:r>
              <a:rPr sz="2400"/>
              <a:t> for C programs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true" i="false" u="none">
                <a:latin typeface="Courier New"/>
                <a:ea typeface="宋体"/>
              </a:rPr>
              <a:t>is_ptr()</a:t>
            </a:r>
            <a:r>
              <a:rPr sz="2000" b="true" i="false" u="none"/>
              <a:t> </a:t>
            </a:r>
            <a:r>
              <a:rPr sz="2000" b="false" i="false" u="none"/>
              <a:t>determines if a word is a pointer by checking if it points to an allocated block of memory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000" b="false" i="false" u="none"/>
              <a:t>But C pointers can point to the </a:t>
            </a:r>
            <a:r>
              <a:rPr sz="2000" b="false" i="false" u="none">
                <a:solidFill>
                  <a:srgbClr val="FF0000">
                    <a:alpha val="100000"/>
                  </a:srgbClr>
                </a:solidFill>
              </a:rPr>
              <a:t>middle of a block
</a:t>
            </a:r>
            <a:endParaRPr/>
          </a:p>
          <a:p>
            <a:pPr marL="742950" lvl="1" indent="-285750">
              <a:spcBef>
                <a:spcPct val="2000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  <a:p>
            <a:pPr marL="342900" lvl="0" indent="-342900">
              <a:lnSpc>
                <a:spcPct val="95000"/>
              </a:lnSpc>
              <a:spcBef>
                <a:spcPts val="18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sz="2400" b="false" i="false" u="none"/>
              <a:t>So how to find the beginning of the block?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sz="2000" b="false" i="false" u="none"/>
              <a:t>U</a:t>
            </a:r>
            <a:r>
              <a:rPr lang="zh-CN" sz="2000" b="false" i="false" u="none"/>
              <a:t>se a balanced binary tree to keep track of all allocated blocks (key is start-of-block)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000" b="false" i="false" u="none"/>
              <a:t>Balanced-tree pointers can be stored in header (use two additional words)</a:t>
            </a:r>
            <a:r>
              <a:rPr lang="zh-CN" sz="2000" b="false" i="false" u="none"/>
              <a:t>：利用</a:t>
            </a:r>
            <a:r>
              <a:rPr lang="zh-CN" sz="2000" b="false" i="false" u="none"/>
              <a:t>size</a:t>
            </a:r>
            <a:r>
              <a:rPr lang="zh-CN" sz="2000" b="false" i="false" u="none"/>
              <a:t>判定指针</a:t>
            </a:r>
            <a:r>
              <a:rPr lang="zh-CN" sz="2000" b="false" i="false" u="none"/>
              <a:t>p</a:t>
            </a:r>
            <a:r>
              <a:rPr lang="zh-CN" sz="2000" b="false" i="false" u="none"/>
              <a:t>是否在该段内存中</a:t>
            </a:r>
            <a:endParaRPr/>
          </a:p>
        </p:txBody>
      </p:sp>
      <p:sp>
        <p:nvSpPr>
          <p:cNvPr id="1611" name="Rectangle 3"/>
          <p:cNvSpPr>
            <a:spLocks noGrp="true" noChangeShapeType="true"/>
          </p:cNvSpPr>
          <p:nvPr/>
        </p:nvSpPr>
        <p:spPr>
          <a:xfrm>
            <a:off x="2606675" y="3216275"/>
            <a:ext cx="3200400" cy="304800"/>
          </a:xfrm>
          <a:prstGeom prst="rect">
            <a:avLst/>
          </a:prstGeom>
          <a:solidFill>
            <a:srgbClr val="F2F2F2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12" name="Rectangle 4"/>
          <p:cNvSpPr>
            <a:spLocks noGrp="true" noChangeShapeType="true"/>
          </p:cNvSpPr>
          <p:nvPr/>
        </p:nvSpPr>
        <p:spPr>
          <a:xfrm>
            <a:off x="2606675" y="3216275"/>
            <a:ext cx="304800" cy="304800"/>
          </a:xfrm>
          <a:prstGeom prst="rect">
            <a:avLst/>
          </a:prstGeom>
          <a:solidFill>
            <a:srgbClr val="F1C7C7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13" name="Text Box 5"/>
          <p:cNvSpPr txBox="true">
            <a:spLocks noGrp="true" noChangeShapeType="true"/>
          </p:cNvSpPr>
          <p:nvPr/>
        </p:nvSpPr>
        <p:spPr>
          <a:xfrm>
            <a:off x="2360612" y="2886075"/>
            <a:ext cx="801687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Header</a:t>
            </a:r>
            <a:endParaRPr/>
          </a:p>
        </p:txBody>
      </p:sp>
      <p:sp>
        <p:nvSpPr>
          <p:cNvPr id="1614" name="Text Box 6"/>
          <p:cNvSpPr txBox="true">
            <a:spLocks noGrp="true" noChangeShapeType="true"/>
          </p:cNvSpPr>
          <p:nvPr/>
        </p:nvSpPr>
        <p:spPr>
          <a:xfrm>
            <a:off x="3829050" y="2633662"/>
            <a:ext cx="452437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ptr</a:t>
            </a:r>
            <a:endParaRPr/>
          </a:p>
        </p:txBody>
      </p:sp>
      <p:sp>
        <p:nvSpPr>
          <p:cNvPr id="1615" name="Line 7"/>
          <p:cNvSpPr>
            <a:spLocks noGrp="true" noChangeShapeType="true"/>
          </p:cNvSpPr>
          <p:nvPr/>
        </p:nvSpPr>
        <p:spPr>
          <a:xfrm>
            <a:off x="4054475" y="2911475"/>
            <a:ext cx="1587" cy="3048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616" name="Rectangle 8"/>
          <p:cNvSpPr>
            <a:spLocks noGrp="true" noChangeShapeType="true"/>
          </p:cNvSpPr>
          <p:nvPr/>
        </p:nvSpPr>
        <p:spPr>
          <a:xfrm>
            <a:off x="1235075" y="3216275"/>
            <a:ext cx="1371600" cy="304800"/>
          </a:xfrm>
          <a:prstGeom prst="rect">
            <a:avLst/>
          </a:prstGeom>
          <a:solidFill>
            <a:srgbClr val="F2F2F2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17" name="Rectangle 9"/>
          <p:cNvSpPr>
            <a:spLocks noGrp="true" noChangeShapeType="true"/>
          </p:cNvSpPr>
          <p:nvPr/>
        </p:nvSpPr>
        <p:spPr>
          <a:xfrm>
            <a:off x="1235075" y="3216275"/>
            <a:ext cx="304800" cy="304800"/>
          </a:xfrm>
          <a:prstGeom prst="rect">
            <a:avLst/>
          </a:prstGeom>
          <a:solidFill>
            <a:srgbClr val="F1C7C7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18" name="Rectangle 10"/>
          <p:cNvSpPr>
            <a:spLocks noGrp="true" noChangeShapeType="true"/>
          </p:cNvSpPr>
          <p:nvPr/>
        </p:nvSpPr>
        <p:spPr>
          <a:xfrm>
            <a:off x="4968875" y="3216275"/>
            <a:ext cx="304800" cy="304800"/>
          </a:xfrm>
          <a:prstGeom prst="rect">
            <a:avLst/>
          </a:prstGeom>
          <a:solidFill>
            <a:srgbClr val="F1C7C7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19" name="Rectangle 11"/>
          <p:cNvSpPr>
            <a:spLocks noGrp="true" noChangeShapeType="true"/>
          </p:cNvSpPr>
          <p:nvPr/>
        </p:nvSpPr>
        <p:spPr>
          <a:xfrm>
            <a:off x="2879725" y="5759450"/>
            <a:ext cx="1096962" cy="334962"/>
          </a:xfrm>
          <a:prstGeom prst="rect">
            <a:avLst/>
          </a:prstGeom>
          <a:solidFill>
            <a:srgbClr val="F1C7C7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20" name="Rectangle 14"/>
          <p:cNvSpPr>
            <a:spLocks noGrp="true" noChangeShapeType="true"/>
          </p:cNvSpPr>
          <p:nvPr/>
        </p:nvSpPr>
        <p:spPr>
          <a:xfrm>
            <a:off x="3962400" y="5759450"/>
            <a:ext cx="1828800" cy="334962"/>
          </a:xfrm>
          <a:prstGeom prst="rect">
            <a:avLst/>
          </a:prstGeom>
          <a:solidFill>
            <a:srgbClr val="F2F2F2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21" name="Text Box 15"/>
          <p:cNvSpPr txBox="true">
            <a:spLocks noGrp="true" noChangeShapeType="true"/>
          </p:cNvSpPr>
          <p:nvPr/>
        </p:nvSpPr>
        <p:spPr>
          <a:xfrm>
            <a:off x="3074987" y="5438775"/>
            <a:ext cx="625475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Head</a:t>
            </a:r>
            <a:endParaRPr/>
          </a:p>
        </p:txBody>
      </p:sp>
      <p:sp>
        <p:nvSpPr>
          <p:cNvPr id="1622" name="Text Box 16"/>
          <p:cNvSpPr txBox="true">
            <a:spLocks noGrp="true" noChangeShapeType="true"/>
          </p:cNvSpPr>
          <p:nvPr/>
        </p:nvSpPr>
        <p:spPr>
          <a:xfrm>
            <a:off x="4400550" y="5438775"/>
            <a:ext cx="581025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Data</a:t>
            </a:r>
            <a:endParaRPr/>
          </a:p>
        </p:txBody>
      </p:sp>
      <p:sp>
        <p:nvSpPr>
          <p:cNvPr id="1623" name="Line 18"/>
          <p:cNvSpPr>
            <a:spLocks noGrp="true" noChangeShapeType="true"/>
          </p:cNvSpPr>
          <p:nvPr/>
        </p:nvSpPr>
        <p:spPr>
          <a:xfrm>
            <a:off x="3794125" y="5988050"/>
            <a:ext cx="228600" cy="4572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624" name="Text Box 19"/>
          <p:cNvSpPr txBox="true">
            <a:spLocks noGrp="true" noChangeShapeType="true"/>
          </p:cNvSpPr>
          <p:nvPr/>
        </p:nvSpPr>
        <p:spPr>
          <a:xfrm>
            <a:off x="2887662" y="6369050"/>
            <a:ext cx="501650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Left</a:t>
            </a:r>
            <a:endParaRPr/>
          </a:p>
        </p:txBody>
      </p:sp>
      <p:sp>
        <p:nvSpPr>
          <p:cNvPr id="1625" name="Text Box 20"/>
          <p:cNvSpPr txBox="true">
            <a:spLocks noGrp="true" noChangeShapeType="true"/>
          </p:cNvSpPr>
          <p:nvPr/>
        </p:nvSpPr>
        <p:spPr>
          <a:xfrm>
            <a:off x="3698875" y="6369050"/>
            <a:ext cx="623887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true" i="false" u="none">
                <a:latin typeface="Calibri"/>
                <a:ea typeface="msgothic" charset="1"/>
              </a:rPr>
              <a:t>Right</a:t>
            </a:r>
            <a:endParaRPr/>
          </a:p>
        </p:txBody>
      </p:sp>
      <p:sp>
        <p:nvSpPr>
          <p:cNvPr id="1626" name="Text Box 21"/>
          <p:cNvSpPr txBox="true">
            <a:spLocks noGrp="true" noChangeShapeType="true"/>
          </p:cNvSpPr>
          <p:nvPr/>
        </p:nvSpPr>
        <p:spPr>
          <a:xfrm>
            <a:off x="2838450" y="5784850"/>
            <a:ext cx="468312" cy="30956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 algn="ctr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true" i="false" u="none">
                <a:latin typeface="Calibri"/>
                <a:ea typeface="msgothic" charset="1"/>
              </a:rPr>
              <a:t>Size</a:t>
            </a:r>
            <a:endParaRPr/>
          </a:p>
        </p:txBody>
      </p:sp>
      <p:sp>
        <p:nvSpPr>
          <p:cNvPr id="1627" name="Rectangle 4"/>
          <p:cNvSpPr>
            <a:spLocks noGrp="true" noChangeShapeType="true"/>
          </p:cNvSpPr>
          <p:nvPr/>
        </p:nvSpPr>
        <p:spPr>
          <a:xfrm>
            <a:off x="3276600" y="5756275"/>
            <a:ext cx="338137" cy="338137"/>
          </a:xfrm>
          <a:prstGeom prst="rect">
            <a:avLst/>
          </a:prstGeom>
          <a:solidFill>
            <a:srgbClr val="F1C7C7"/>
          </a:solidFill>
          <a:ln w="25560">
            <a:solidFill>
              <a:schemeClr val="dk1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  <p:sp>
        <p:nvSpPr>
          <p:cNvPr id="1628" name="Line 17"/>
          <p:cNvSpPr>
            <a:spLocks noGrp="true" noChangeShapeType="true"/>
          </p:cNvSpPr>
          <p:nvPr/>
        </p:nvSpPr>
        <p:spPr>
          <a:xfrm flipH="true">
            <a:off x="3106737" y="5988050"/>
            <a:ext cx="307975" cy="457200"/>
          </a:xfrm>
          <a:prstGeom prst="line">
            <a:avLst/>
          </a:prstGeom>
          <a:noFill/>
          <a:ln w="25560">
            <a:solidFill>
              <a:schemeClr val="dk1"/>
            </a:solidFill>
            <a:miter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1629" name="TextBox 21"/>
          <p:cNvSpPr txBox="true">
            <a:spLocks noGrp="true" noChangeShapeType="true"/>
          </p:cNvSpPr>
          <p:nvPr/>
        </p:nvSpPr>
        <p:spPr>
          <a:xfrm>
            <a:off x="6400800" y="5943600"/>
            <a:ext cx="2366962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alibri"/>
              </a:rPr>
              <a:t>Left:</a:t>
            </a:r>
            <a:r>
              <a:rPr lang="en-US" sz="1800" b="false" i="false" u="none">
                <a:latin typeface="Calibri"/>
              </a:rPr>
              <a:t> smaller addresses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alibri"/>
              </a:rPr>
              <a:t>Right:</a:t>
            </a:r>
            <a:r>
              <a:rPr lang="en-US" sz="1800" b="false" i="false" u="none">
                <a:latin typeface="Calibri"/>
              </a:rPr>
              <a:t> larger addresses</a:t>
            </a:r>
            <a:endParaRPr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p="http://schemas.openxmlformats.org/presentationml/2006/main">
  <p:cSld>
    <p:spTree>
      <p:nvGrpSpPr>
        <p:cNvPr id="16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81000" y="373062"/>
            <a:ext cx="8001000" cy="7699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Conservative Mark &amp; Sweep in C</a:t>
            </a:r>
            <a:endParaRPr/>
          </a:p>
        </p:txBody>
      </p:sp>
      <p:sp>
        <p:nvSpPr>
          <p:cNvPr id="1632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79412" y="1368425"/>
            <a:ext cx="8307387" cy="44989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ts val="18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400" b="false" i="false" u="none"/>
              <a:t>存在</a:t>
            </a:r>
            <a:r>
              <a:rPr lang="en-US" sz="2400" b="false" i="false" u="none"/>
              <a:t>false positive</a:t>
            </a:r>
            <a:r>
              <a:rPr lang="zh-CN" sz="2400" b="false" i="false" u="none"/>
              <a:t>问题，即一个</a:t>
            </a:r>
            <a:r>
              <a:rPr lang="en-US" sz="2400" b="false" i="false" u="none"/>
              <a:t>unreachable </a:t>
            </a:r>
            <a:r>
              <a:rPr lang="en-US" sz="2400" b="false" i="false" u="none"/>
              <a:t>pointer</a:t>
            </a:r>
            <a:r>
              <a:rPr lang="zh-CN" sz="2400" b="false" i="false" u="none"/>
              <a:t>可能被误认为</a:t>
            </a:r>
            <a:r>
              <a:rPr lang="en-US" sz="2400" b="false" i="false" u="none"/>
              <a:t>reachable</a:t>
            </a:r>
            <a:r>
              <a:rPr lang="zh-CN" sz="2400" b="false" i="false" u="none"/>
              <a:t>而被</a:t>
            </a:r>
            <a:r>
              <a:rPr lang="en-US" sz="2400" b="false" i="false" u="none"/>
              <a:t>mark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ts val="18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400" b="false" i="false" u="none"/>
          </a:p>
          <a:p>
            <a:pPr marL="342900" lvl="0" indent="-342900">
              <a:lnSpc>
                <a:spcPct val="95000"/>
              </a:lnSpc>
              <a:spcBef>
                <a:spcPts val="18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400" b="false" i="false" u="none"/>
              <a:t>因此，可能导致一些</a:t>
            </a:r>
            <a:r>
              <a:rPr lang="en-US" sz="2400" b="false" i="false" u="none"/>
              <a:t>block</a:t>
            </a:r>
            <a:r>
              <a:rPr lang="zh-CN" sz="2400" b="false" i="false" u="none"/>
              <a:t>无法被正确释放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ts val="18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 sz="2400" b="false" i="false" u="none"/>
          </a:p>
          <a:p>
            <a:pPr marL="342900" lvl="0" indent="-342900">
              <a:lnSpc>
                <a:spcPct val="95000"/>
              </a:lnSpc>
              <a:spcBef>
                <a:spcPts val="18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sz="2400" b="false" i="false" u="none"/>
              <a:t>要解决这个问题，需要编程语言将</a:t>
            </a:r>
            <a:r>
              <a:rPr lang="en-US" sz="2400" b="false" i="false" u="none"/>
              <a:t>pointer</a:t>
            </a:r>
            <a:r>
              <a:rPr lang="zh-CN" sz="2400" b="false" i="false" u="none"/>
              <a:t>打上</a:t>
            </a:r>
            <a:r>
              <a:rPr lang="en-US" sz="2400" b="false" i="false" u="none"/>
              <a:t>type tag</a:t>
            </a:r>
            <a:r>
              <a:rPr lang="zh-CN" sz="2400" b="false" i="false" u="none"/>
              <a:t>，以便和正常的</a:t>
            </a:r>
            <a:r>
              <a:rPr lang="en-US" sz="2400" b="false" i="false" u="none"/>
              <a:t>int/float</a:t>
            </a:r>
            <a:r>
              <a:rPr lang="zh-CN" sz="2400" b="false" i="false" u="none"/>
              <a:t>等基本数据类型区分</a:t>
            </a:r>
            <a:endParaRPr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p="http://schemas.openxmlformats.org/presentationml/2006/main">
  <p:cSld>
    <p:spTree>
      <p:nvGrpSpPr>
        <p:cNvPr id="16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Rectangle 1"/>
          <p:cNvSpPr txBox="true">
            <a:spLocks noGrp="true" noChangeShapeType="true"/>
          </p:cNvSpPr>
          <p:nvPr/>
        </p:nvSpPr>
        <p:spPr>
          <a:xfrm>
            <a:off x="381000" y="373062"/>
            <a:ext cx="8001000" cy="769937"/>
          </a:xfrm>
          <a:prstGeom prst="rect">
            <a:avLst/>
          </a:prstGeom>
          <a:noFill/>
          <a:ln>
            <a:extLst/>
          </a:ln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5pPr>
            <a:lvl6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6pPr>
            <a:lvl7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7pPr>
            <a:lvl8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8pPr>
            <a:lvl9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9pPr>
          </a:lstStyle>
          <a:p>
            <a:pPr marL="0" lvl="0" indent="0" algn="l" defTabSz="91440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defRPr>
            </a:pPr>
            <a:r>
              <a:rPr lang="en-US" sz="2800" b="tru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Generational Hypothesis</a:t>
            </a:r>
            <a:endParaRPr/>
          </a:p>
        </p:txBody>
      </p:sp>
      <p:sp>
        <p:nvSpPr>
          <p:cNvPr id="1635" name=""/>
          <p:cNvSpPr txBox="true"/>
          <p:nvPr/>
        </p:nvSpPr>
        <p:spPr>
          <a:xfrm rot="0" flipH="false" flipV="false">
            <a:off x="756577" y="1757210"/>
            <a:ext cx="7797800" cy="44831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CN" sz="2400" b="false"/>
              <a:t>内存中的绝大多数数据对象都是朝生夕死的</a:t>
            </a:r>
            <a:r>
              <a:rPr lang="en-US" sz="2400" b="false"/>
              <a:t>(ephemeral)</a:t>
            </a:r>
            <a:r>
              <a:rPr lang="zh-CN" sz="2400" b="false"/>
              <a:t>，可以很快被</a:t>
            </a:r>
            <a:r>
              <a:rPr lang="en-US" sz="2400" b="false"/>
              <a:t>GC</a:t>
            </a:r>
            <a:endParaRPr/>
          </a:p>
          <a:p>
            <a:pPr marL="457200" indent="-457200">
              <a:buAutoNum type="arabicPeriod"/>
            </a:pPr>
            <a:r>
              <a:rPr lang="zh-CN" sz="2400" b="false"/>
              <a:t>熬过越多次垃圾回收的数据对象越难以消亡</a:t>
            </a:r>
            <a:endParaRPr/>
          </a:p>
          <a:p>
            <a:pPr marL="457200" indent="-457200">
              <a:buAutoNum type="arabicPeriod"/>
            </a:pPr>
            <a:endParaRPr lang="en-US" sz="2400" b="false"/>
          </a:p>
          <a:p>
            <a:pPr marL="457200" indent="-457200">
              <a:buAutoNum type="arabicPeriod"/>
            </a:pPr>
            <a:endParaRPr lang="en-US" sz="2400" b="false"/>
          </a:p>
          <a:p>
            <a:pPr>
              <a:buNone/>
            </a:pPr>
            <a:r>
              <a:rPr lang="en-US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Generational Garbage Collection</a:t>
            </a: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：</a:t>
            </a:r>
            <a:endParaRPr/>
          </a:p>
          <a:p>
            <a:pPr>
              <a:buNone/>
            </a:pP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将</a:t>
            </a:r>
            <a:r>
              <a:rPr lang="en-US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heap</a:t>
            </a: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分为多个区域，每个区域存放不同寿命的数据对象</a:t>
            </a:r>
            <a:endParaRPr/>
          </a:p>
          <a:p>
            <a:pPr>
              <a:buNone/>
            </a:pP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对不同区域采用不同的</a:t>
            </a:r>
            <a:r>
              <a:rPr lang="en-US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GC</a:t>
            </a: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算法</a:t>
            </a:r>
            <a:endParaRPr/>
          </a:p>
          <a:p>
            <a:pPr>
              <a:buNone/>
            </a:pPr>
            <a:r>
              <a:rPr lang="en-US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- </a:t>
            </a: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例如分为新生代</a:t>
            </a:r>
            <a:r>
              <a:rPr lang="en-US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(young generation)</a:t>
            </a: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和老生代</a:t>
            </a:r>
            <a:r>
              <a:rPr lang="en-US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(old generation)</a:t>
            </a:r>
            <a:endParaRPr/>
          </a:p>
          <a:p>
            <a:pPr>
              <a:buNone/>
            </a:pPr>
            <a:endParaRPr lang="en-US" sz="2400" b="false" i="false">
              <a:solidFill>
                <a:srgbClr val="000000">
                  <a:alpha val="100000"/>
                </a:srgbClr>
              </a:solidFill>
              <a:latin typeface="Comic Sans MS"/>
              <a:ea typeface="宋体"/>
            </a:endParaRPr>
          </a:p>
          <a:p>
            <a:pPr>
              <a:buNone/>
            </a:pPr>
            <a:endParaRPr lang="zh-CN" sz="2400" b="false" i="false">
              <a:solidFill>
                <a:srgbClr val="000000">
                  <a:alpha val="100000"/>
                </a:srgbClr>
              </a:solidFill>
              <a:latin typeface="Comic Sans MS"/>
              <a:ea typeface="宋体"/>
            </a:endParaRPr>
          </a:p>
        </p:txBody>
      </p:sp>
      <p:sp>
        <p:nvSpPr>
          <p:cNvPr id="1636" name=""/>
          <p:cNvSpPr txBox="true"/>
          <p:nvPr/>
        </p:nvSpPr>
        <p:spPr>
          <a:xfrm rot="0" flipH="false" flipV="false">
            <a:off x="256260" y="176212"/>
            <a:ext cx="12192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>
                <a:solidFill>
                  <a:schemeClr val="bg1">
                    <a:lumMod val="65000"/>
                    <a:alpha val="100000"/>
                  </a:schemeClr>
                </a:solidFill>
              </a:rPr>
              <a:t>扩展内容</a:t>
            </a:r>
            <a:endParaRPr/>
          </a:p>
        </p:txBody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6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1103679" y="2928099"/>
            <a:ext cx="6849864" cy="3023242"/>
          </a:xfrm>
          <a:prstGeom prst="rect"/>
        </p:spPr>
      </p:pic>
      <p:sp>
        <p:nvSpPr>
          <p:cNvPr id="1639" name="Rectangle 1"/>
          <p:cNvSpPr txBox="true">
            <a:spLocks noGrp="true" noChangeShapeType="true"/>
          </p:cNvSpPr>
          <p:nvPr/>
        </p:nvSpPr>
        <p:spPr>
          <a:xfrm>
            <a:off x="381000" y="373062"/>
            <a:ext cx="8001000" cy="769937"/>
          </a:xfrm>
          <a:prstGeom prst="rect">
            <a:avLst/>
          </a:prstGeom>
          <a:noFill/>
          <a:ln>
            <a:extLst/>
          </a:ln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/>
                </a:solidFill>
                <a:latin typeface="Comic Sans MS"/>
                <a:ea typeface="宋体"/>
              </a:defRPr>
            </a:lvl5pPr>
            <a:lvl6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6pPr>
            <a:lvl7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7pPr>
            <a:lvl8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8pPr>
            <a:lvl9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 b="true" i="false">
                <a:solidFill>
                  <a:srgbClr val="000000"/>
                </a:solidFill>
                <a:latin typeface="Comic Sans MS"/>
                <a:ea typeface="宋体"/>
              </a:defRPr>
            </a:lvl9pPr>
          </a:lstStyle>
          <a:p>
            <a:pPr marL="0" lvl="0" indent="0" algn="l" defTabSz="91440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800" b="tru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defRPr>
            </a:pPr>
            <a:r>
              <a:rPr lang="en-US" sz="2800" b="tru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Generational GC</a:t>
            </a:r>
            <a:endParaRPr/>
          </a:p>
        </p:txBody>
      </p:sp>
      <p:sp>
        <p:nvSpPr>
          <p:cNvPr id="1640" name=""/>
          <p:cNvSpPr txBox="true"/>
          <p:nvPr/>
        </p:nvSpPr>
        <p:spPr>
          <a:xfrm rot="0" flipH="false" flipV="false">
            <a:off x="675224" y="1622799"/>
            <a:ext cx="7706775" cy="825500"/>
          </a:xfrm>
          <a:prstGeom prst="rect"/>
        </p:spPr>
        <p:txBody>
          <a:bodyPr>
            <a:spAutoFit/>
          </a:bodyPr>
          <a:p>
            <a:pPr lvl="0">
              <a:buNone/>
            </a:pP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在</a:t>
            </a:r>
            <a:r>
              <a:rPr lang="en-US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Java</a:t>
            </a: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等语言中广泛使用</a:t>
            </a:r>
            <a:endParaRPr lang="en-US" sz="2000" b="true" i="false">
              <a:solidFill>
                <a:schemeClr val="dk1">
                  <a:alpha val="100000"/>
                </a:schemeClr>
              </a:solidFill>
              <a:latin typeface="Comic Sans MS"/>
              <a:ea typeface="宋体"/>
            </a:endParaRPr>
          </a:p>
          <a:p>
            <a:pPr lvl="0">
              <a:buNone/>
            </a:pPr>
            <a:r>
              <a:rPr lang="en-US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- </a:t>
            </a: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一些</a:t>
            </a:r>
            <a:r>
              <a:rPr lang="en-US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Java GC</a:t>
            </a: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中将</a:t>
            </a:r>
            <a:r>
              <a:rPr lang="en-US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young generation</a:t>
            </a:r>
            <a:r>
              <a:rPr lang="zh-CN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称为</a:t>
            </a:r>
            <a:r>
              <a:rPr lang="en-US" sz="2400" b="false" i="false">
                <a:solidFill>
                  <a:srgbClr val="000000">
                    <a:alpha val="100000"/>
                  </a:srgbClr>
                </a:solidFill>
                <a:latin typeface="Comic Sans MS"/>
                <a:ea typeface="宋体"/>
              </a:rPr>
              <a:t>eden</a:t>
            </a:r>
            <a:endParaRPr lang="en-US" sz="2000" b="true" i="false">
              <a:solidFill>
                <a:schemeClr val="dk1">
                  <a:alpha val="100000"/>
                </a:schemeClr>
              </a:solidFill>
              <a:latin typeface="Comic Sans MS"/>
              <a:ea typeface="宋体"/>
            </a:endParaRPr>
          </a:p>
        </p:txBody>
      </p:sp>
      <p:sp>
        <p:nvSpPr>
          <p:cNvPr id="1641" name=""/>
          <p:cNvSpPr txBox="true"/>
          <p:nvPr/>
        </p:nvSpPr>
        <p:spPr>
          <a:xfrm rot="0" flipH="false" flipV="false">
            <a:off x="256260" y="176212"/>
            <a:ext cx="12192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>
                <a:solidFill>
                  <a:schemeClr val="bg1">
                    <a:lumMod val="65000"/>
                    <a:alpha val="100000"/>
                  </a:schemeClr>
                </a:solidFill>
              </a:rPr>
              <a:t>扩展内容</a:t>
            </a:r>
            <a:endParaRPr/>
          </a:p>
        </p:txBody>
      </p:sp>
    </p:spTree>
  </p:cSld>
</p:sld>
</file>

<file path=ppt/slides/slide88.xml><?xml version="1.0" encoding="utf-8"?>
<p:sld xmlns:a="http://schemas.openxmlformats.org/drawingml/2006/main" xmlns:p="http://schemas.openxmlformats.org/presentationml/2006/main">
  <p:cSld>
    <p:spTree>
      <p:nvGrpSpPr>
        <p:cNvPr id="16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1644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>
                <a:solidFill>
                  <a:srgbClr val="7F7F7F"/>
                </a:solidFill>
              </a:rPr>
              <a:t>Explicit free lists</a:t>
            </a:r>
            <a:r>
              <a:rPr lang="en-US"/>
              <a:t>	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>
                <a:solidFill>
                  <a:srgbClr val="7F7F7F"/>
                </a:solidFill>
              </a:rPr>
              <a:t>Segregated free lists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>
                <a:solidFill>
                  <a:srgbClr val="7F7F7F"/>
                </a:solidFill>
              </a:rPr>
              <a:t>Garbage collection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>
                <a:solidFill>
                  <a:srgbClr val="000000"/>
                </a:solidFill>
              </a:rPr>
              <a:t>Memory-related perils and pitfalls（危险、陷阱）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p="http://schemas.openxmlformats.org/presentationml/2006/main">
  <p:cSld>
    <p:spTree>
      <p:nvGrpSpPr>
        <p:cNvPr id="16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55600" y="493712"/>
            <a:ext cx="80010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Memory-Related Perils and Pitfalls</a:t>
            </a:r>
            <a:endParaRPr/>
          </a:p>
        </p:txBody>
      </p:sp>
      <p:sp>
        <p:nvSpPr>
          <p:cNvPr id="1647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81000" y="14049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间接引用坏指针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读未初始化的内存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允许栈缓冲区溢出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假设指针和它指向的对象大小相同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造成错位错误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误解指针运算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引用指针而不是它指向的对象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引用不存在的变量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多次free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引用被释放的块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没有释放块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p="http://schemas.openxmlformats.org/presentationml/2006/main">
  <p:cSld>
    <p:spTree>
      <p:nvGrpSpPr>
        <p:cNvPr id="16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457200" y="493712"/>
            <a:ext cx="64643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Allocation Example</a:t>
            </a:r>
            <a:endParaRPr/>
          </a:p>
        </p:txBody>
      </p:sp>
      <p:grpSp>
        <p:nvGrpSpPr>
          <p:cNvPr id="1650" name="Group 97"/>
          <p:cNvGrpSpPr/>
          <p:nvPr/>
        </p:nvGrpSpPr>
        <p:grpSpPr>
          <a:xfrm>
            <a:off x="2992437" y="1614487"/>
            <a:ext cx="5181600" cy="304800"/>
            <a:chOff x="3006724" y="1614488"/>
            <a:chExt cx="5181600" cy="304800"/>
          </a:xfrm>
        </p:grpSpPr>
        <p:sp>
          <p:nvSpPr>
            <p:cNvPr id="1651" name="Rectangle 2"/>
            <p:cNvSpPr>
              <a:spLocks noChangeShapeType="true"/>
            </p:cNvSpPr>
            <p:nvPr/>
          </p:nvSpPr>
          <p:spPr>
            <a:xfrm>
              <a:off x="3006724" y="161448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52" name="Rectangle 3"/>
            <p:cNvSpPr>
              <a:spLocks noChangeShapeType="true"/>
            </p:cNvSpPr>
            <p:nvPr/>
          </p:nvSpPr>
          <p:spPr>
            <a:xfrm>
              <a:off x="3311524" y="161448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53" name="Rectangle 4"/>
            <p:cNvSpPr>
              <a:spLocks noChangeShapeType="true"/>
            </p:cNvSpPr>
            <p:nvPr/>
          </p:nvSpPr>
          <p:spPr>
            <a:xfrm>
              <a:off x="3616324" y="161448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54" name="Rectangle 5"/>
            <p:cNvSpPr>
              <a:spLocks noChangeShapeType="true"/>
            </p:cNvSpPr>
            <p:nvPr/>
          </p:nvSpPr>
          <p:spPr>
            <a:xfrm>
              <a:off x="3921124" y="161448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55" name="Rectangle 6"/>
            <p:cNvSpPr>
              <a:spLocks noChangeShapeType="true"/>
            </p:cNvSpPr>
            <p:nvPr/>
          </p:nvSpPr>
          <p:spPr>
            <a:xfrm>
              <a:off x="42259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56" name="Rectangle 7"/>
            <p:cNvSpPr>
              <a:spLocks noChangeShapeType="true"/>
            </p:cNvSpPr>
            <p:nvPr/>
          </p:nvSpPr>
          <p:spPr>
            <a:xfrm>
              <a:off x="45307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57" name="Rectangle 8"/>
            <p:cNvSpPr>
              <a:spLocks noChangeShapeType="true"/>
            </p:cNvSpPr>
            <p:nvPr/>
          </p:nvSpPr>
          <p:spPr>
            <a:xfrm>
              <a:off x="48355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58" name="Rectangle 9"/>
            <p:cNvSpPr>
              <a:spLocks noChangeShapeType="true"/>
            </p:cNvSpPr>
            <p:nvPr/>
          </p:nvSpPr>
          <p:spPr>
            <a:xfrm>
              <a:off x="51403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59" name="Rectangle 10"/>
            <p:cNvSpPr>
              <a:spLocks noChangeShapeType="true"/>
            </p:cNvSpPr>
            <p:nvPr/>
          </p:nvSpPr>
          <p:spPr>
            <a:xfrm>
              <a:off x="54451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60" name="Rectangle 11"/>
            <p:cNvSpPr>
              <a:spLocks noChangeShapeType="true"/>
            </p:cNvSpPr>
            <p:nvPr/>
          </p:nvSpPr>
          <p:spPr>
            <a:xfrm>
              <a:off x="57499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61" name="Rectangle 12"/>
            <p:cNvSpPr>
              <a:spLocks noChangeShapeType="true"/>
            </p:cNvSpPr>
            <p:nvPr/>
          </p:nvSpPr>
          <p:spPr>
            <a:xfrm>
              <a:off x="60547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62" name="Rectangle 13"/>
            <p:cNvSpPr>
              <a:spLocks noChangeShapeType="true"/>
            </p:cNvSpPr>
            <p:nvPr/>
          </p:nvSpPr>
          <p:spPr>
            <a:xfrm>
              <a:off x="63595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63" name="Rectangle 14"/>
            <p:cNvSpPr>
              <a:spLocks noChangeShapeType="true"/>
            </p:cNvSpPr>
            <p:nvPr/>
          </p:nvSpPr>
          <p:spPr>
            <a:xfrm>
              <a:off x="66643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64" name="Rectangle 15"/>
            <p:cNvSpPr>
              <a:spLocks noChangeShapeType="true"/>
            </p:cNvSpPr>
            <p:nvPr/>
          </p:nvSpPr>
          <p:spPr>
            <a:xfrm>
              <a:off x="69691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65" name="Rectangle 16"/>
            <p:cNvSpPr>
              <a:spLocks noChangeShapeType="true"/>
            </p:cNvSpPr>
            <p:nvPr/>
          </p:nvSpPr>
          <p:spPr>
            <a:xfrm>
              <a:off x="72739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66" name="Rectangle 17"/>
            <p:cNvSpPr>
              <a:spLocks noChangeShapeType="true"/>
            </p:cNvSpPr>
            <p:nvPr/>
          </p:nvSpPr>
          <p:spPr>
            <a:xfrm>
              <a:off x="75787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67" name="Rectangle 18"/>
            <p:cNvSpPr>
              <a:spLocks noChangeShapeType="true"/>
            </p:cNvSpPr>
            <p:nvPr/>
          </p:nvSpPr>
          <p:spPr>
            <a:xfrm>
              <a:off x="7883524" y="161448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668" name="Text Box 19"/>
          <p:cNvSpPr txBox="true">
            <a:spLocks noGrp="true" noChangeShapeType="true"/>
          </p:cNvSpPr>
          <p:nvPr/>
        </p:nvSpPr>
        <p:spPr>
          <a:xfrm>
            <a:off x="533400" y="1582737"/>
            <a:ext cx="2111375" cy="358775"/>
          </a:xfrm>
          <a:prstGeom prst="rect">
            <a:avLst/>
          </a:prstGeom>
          <a:solidFill>
            <a:srgbClr val="F6F5BD"/>
          </a:solidFill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ourier New"/>
              </a:rPr>
              <a:t>p1 = malloc(4)</a:t>
            </a:r>
            <a:endParaRPr/>
          </a:p>
        </p:txBody>
      </p:sp>
      <p:grpSp>
        <p:nvGrpSpPr>
          <p:cNvPr id="1669" name="Group 96"/>
          <p:cNvGrpSpPr/>
          <p:nvPr/>
        </p:nvGrpSpPr>
        <p:grpSpPr>
          <a:xfrm>
            <a:off x="2992437" y="2501900"/>
            <a:ext cx="5181600" cy="304800"/>
            <a:chOff x="3006724" y="2501901"/>
            <a:chExt cx="5181600" cy="304800"/>
          </a:xfrm>
        </p:grpSpPr>
        <p:sp>
          <p:nvSpPr>
            <p:cNvPr id="1670" name="Rectangle 20"/>
            <p:cNvSpPr>
              <a:spLocks noChangeShapeType="true"/>
            </p:cNvSpPr>
            <p:nvPr/>
          </p:nvSpPr>
          <p:spPr>
            <a:xfrm>
              <a:off x="3006724" y="2501901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71" name="Rectangle 21"/>
            <p:cNvSpPr>
              <a:spLocks noChangeShapeType="true"/>
            </p:cNvSpPr>
            <p:nvPr/>
          </p:nvSpPr>
          <p:spPr>
            <a:xfrm>
              <a:off x="3311524" y="2501901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72" name="Rectangle 22"/>
            <p:cNvSpPr>
              <a:spLocks noChangeShapeType="true"/>
            </p:cNvSpPr>
            <p:nvPr/>
          </p:nvSpPr>
          <p:spPr>
            <a:xfrm>
              <a:off x="3616324" y="2501901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73" name="Rectangle 23"/>
            <p:cNvSpPr>
              <a:spLocks noChangeShapeType="true"/>
            </p:cNvSpPr>
            <p:nvPr/>
          </p:nvSpPr>
          <p:spPr>
            <a:xfrm>
              <a:off x="3921124" y="2501901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74" name="Rectangle 24"/>
            <p:cNvSpPr>
              <a:spLocks noChangeShapeType="true"/>
            </p:cNvSpPr>
            <p:nvPr/>
          </p:nvSpPr>
          <p:spPr>
            <a:xfrm>
              <a:off x="4225924" y="2501901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75" name="Rectangle 25"/>
            <p:cNvSpPr>
              <a:spLocks noChangeShapeType="true"/>
            </p:cNvSpPr>
            <p:nvPr/>
          </p:nvSpPr>
          <p:spPr>
            <a:xfrm>
              <a:off x="4530724" y="2501901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76" name="Rectangle 26"/>
            <p:cNvSpPr>
              <a:spLocks noChangeShapeType="true"/>
            </p:cNvSpPr>
            <p:nvPr/>
          </p:nvSpPr>
          <p:spPr>
            <a:xfrm>
              <a:off x="4835524" y="2501901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77" name="Rectangle 27"/>
            <p:cNvSpPr>
              <a:spLocks noChangeShapeType="true"/>
            </p:cNvSpPr>
            <p:nvPr/>
          </p:nvSpPr>
          <p:spPr>
            <a:xfrm>
              <a:off x="5140324" y="2501901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78" name="Rectangle 28"/>
            <p:cNvSpPr>
              <a:spLocks noChangeShapeType="true"/>
            </p:cNvSpPr>
            <p:nvPr/>
          </p:nvSpPr>
          <p:spPr>
            <a:xfrm>
              <a:off x="5445124" y="2501901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79" name="Rectangle 29"/>
            <p:cNvSpPr>
              <a:spLocks noChangeShapeType="true"/>
            </p:cNvSpPr>
            <p:nvPr/>
          </p:nvSpPr>
          <p:spPr>
            <a:xfrm>
              <a:off x="57499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80" name="Rectangle 30"/>
            <p:cNvSpPr>
              <a:spLocks noChangeShapeType="true"/>
            </p:cNvSpPr>
            <p:nvPr/>
          </p:nvSpPr>
          <p:spPr>
            <a:xfrm>
              <a:off x="60547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81" name="Rectangle 31"/>
            <p:cNvSpPr>
              <a:spLocks noChangeShapeType="true"/>
            </p:cNvSpPr>
            <p:nvPr/>
          </p:nvSpPr>
          <p:spPr>
            <a:xfrm>
              <a:off x="63595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82" name="Rectangle 32"/>
            <p:cNvSpPr>
              <a:spLocks noChangeShapeType="true"/>
            </p:cNvSpPr>
            <p:nvPr/>
          </p:nvSpPr>
          <p:spPr>
            <a:xfrm>
              <a:off x="66643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83" name="Rectangle 33"/>
            <p:cNvSpPr>
              <a:spLocks noChangeShapeType="true"/>
            </p:cNvSpPr>
            <p:nvPr/>
          </p:nvSpPr>
          <p:spPr>
            <a:xfrm>
              <a:off x="69691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84" name="Rectangle 34"/>
            <p:cNvSpPr>
              <a:spLocks noChangeShapeType="true"/>
            </p:cNvSpPr>
            <p:nvPr/>
          </p:nvSpPr>
          <p:spPr>
            <a:xfrm>
              <a:off x="72739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85" name="Rectangle 35"/>
            <p:cNvSpPr>
              <a:spLocks noChangeShapeType="true"/>
            </p:cNvSpPr>
            <p:nvPr/>
          </p:nvSpPr>
          <p:spPr>
            <a:xfrm>
              <a:off x="75787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86" name="Rectangle 36"/>
            <p:cNvSpPr>
              <a:spLocks noChangeShapeType="true"/>
            </p:cNvSpPr>
            <p:nvPr/>
          </p:nvSpPr>
          <p:spPr>
            <a:xfrm>
              <a:off x="7883524" y="2501901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687" name="Text Box 37"/>
          <p:cNvSpPr txBox="true">
            <a:spLocks noGrp="true" noChangeShapeType="true"/>
          </p:cNvSpPr>
          <p:nvPr/>
        </p:nvSpPr>
        <p:spPr>
          <a:xfrm>
            <a:off x="533400" y="2470150"/>
            <a:ext cx="2111375" cy="358775"/>
          </a:xfrm>
          <a:prstGeom prst="rect">
            <a:avLst/>
          </a:prstGeom>
          <a:solidFill>
            <a:srgbClr val="D6D6F5"/>
          </a:solidFill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latin typeface="Courier New"/>
                <a:ea typeface="宋体" charset="-122"/>
              </a:rPr>
              <a:t>p2 = malloc(5)</a:t>
            </a:r>
            <a:endParaRPr/>
          </a:p>
        </p:txBody>
      </p:sp>
      <p:grpSp>
        <p:nvGrpSpPr>
          <p:cNvPr id="1688" name="Group 95"/>
          <p:cNvGrpSpPr/>
          <p:nvPr/>
        </p:nvGrpSpPr>
        <p:grpSpPr>
          <a:xfrm>
            <a:off x="2992437" y="3389312"/>
            <a:ext cx="5181600" cy="304800"/>
            <a:chOff x="3006724" y="3389313"/>
            <a:chExt cx="5181600" cy="304800"/>
          </a:xfrm>
        </p:grpSpPr>
        <p:sp>
          <p:nvSpPr>
            <p:cNvPr id="1689" name="Rectangle 38"/>
            <p:cNvSpPr>
              <a:spLocks noChangeShapeType="true"/>
            </p:cNvSpPr>
            <p:nvPr/>
          </p:nvSpPr>
          <p:spPr>
            <a:xfrm>
              <a:off x="3006724" y="3389313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90" name="Rectangle 39"/>
            <p:cNvSpPr>
              <a:spLocks noChangeShapeType="true"/>
            </p:cNvSpPr>
            <p:nvPr/>
          </p:nvSpPr>
          <p:spPr>
            <a:xfrm>
              <a:off x="3311524" y="3389313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91" name="Rectangle 40"/>
            <p:cNvSpPr>
              <a:spLocks noChangeShapeType="true"/>
            </p:cNvSpPr>
            <p:nvPr/>
          </p:nvSpPr>
          <p:spPr>
            <a:xfrm>
              <a:off x="3616324" y="3389313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92" name="Rectangle 41"/>
            <p:cNvSpPr>
              <a:spLocks noChangeShapeType="true"/>
            </p:cNvSpPr>
            <p:nvPr/>
          </p:nvSpPr>
          <p:spPr>
            <a:xfrm>
              <a:off x="3921124" y="3389313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93" name="Rectangle 42"/>
            <p:cNvSpPr>
              <a:spLocks noChangeShapeType="true"/>
            </p:cNvSpPr>
            <p:nvPr/>
          </p:nvSpPr>
          <p:spPr>
            <a:xfrm>
              <a:off x="4225924" y="3389313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94" name="Rectangle 43"/>
            <p:cNvSpPr>
              <a:spLocks noChangeShapeType="true"/>
            </p:cNvSpPr>
            <p:nvPr/>
          </p:nvSpPr>
          <p:spPr>
            <a:xfrm>
              <a:off x="4530724" y="3389313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95" name="Rectangle 44"/>
            <p:cNvSpPr>
              <a:spLocks noChangeShapeType="true"/>
            </p:cNvSpPr>
            <p:nvPr/>
          </p:nvSpPr>
          <p:spPr>
            <a:xfrm>
              <a:off x="4835524" y="3389313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96" name="Rectangle 45"/>
            <p:cNvSpPr>
              <a:spLocks noChangeShapeType="true"/>
            </p:cNvSpPr>
            <p:nvPr/>
          </p:nvSpPr>
          <p:spPr>
            <a:xfrm>
              <a:off x="5140324" y="3389313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97" name="Rectangle 46"/>
            <p:cNvSpPr>
              <a:spLocks noChangeShapeType="true"/>
            </p:cNvSpPr>
            <p:nvPr/>
          </p:nvSpPr>
          <p:spPr>
            <a:xfrm>
              <a:off x="5445124" y="3389313"/>
              <a:ext cx="304800" cy="304800"/>
            </a:xfrm>
            <a:prstGeom prst="rect">
              <a:avLst/>
            </a:prstGeom>
            <a:solidFill>
              <a:srgbClr val="D6D6F5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98" name="Rectangle 47"/>
            <p:cNvSpPr>
              <a:spLocks noChangeShapeType="true"/>
            </p:cNvSpPr>
            <p:nvPr/>
          </p:nvSpPr>
          <p:spPr>
            <a:xfrm>
              <a:off x="57499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699" name="Rectangle 48"/>
            <p:cNvSpPr>
              <a:spLocks noChangeShapeType="true"/>
            </p:cNvSpPr>
            <p:nvPr/>
          </p:nvSpPr>
          <p:spPr>
            <a:xfrm>
              <a:off x="60547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00" name="Rectangle 49"/>
            <p:cNvSpPr>
              <a:spLocks noChangeShapeType="true"/>
            </p:cNvSpPr>
            <p:nvPr/>
          </p:nvSpPr>
          <p:spPr>
            <a:xfrm>
              <a:off x="63595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01" name="Rectangle 50"/>
            <p:cNvSpPr>
              <a:spLocks noChangeShapeType="true"/>
            </p:cNvSpPr>
            <p:nvPr/>
          </p:nvSpPr>
          <p:spPr>
            <a:xfrm>
              <a:off x="66643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02" name="Rectangle 51"/>
            <p:cNvSpPr>
              <a:spLocks noChangeShapeType="true"/>
            </p:cNvSpPr>
            <p:nvPr/>
          </p:nvSpPr>
          <p:spPr>
            <a:xfrm>
              <a:off x="69691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03" name="Rectangle 52"/>
            <p:cNvSpPr>
              <a:spLocks noChangeShapeType="true"/>
            </p:cNvSpPr>
            <p:nvPr/>
          </p:nvSpPr>
          <p:spPr>
            <a:xfrm>
              <a:off x="7273924" y="3389313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04" name="Rectangle 53"/>
            <p:cNvSpPr>
              <a:spLocks noChangeShapeType="true"/>
            </p:cNvSpPr>
            <p:nvPr/>
          </p:nvSpPr>
          <p:spPr>
            <a:xfrm>
              <a:off x="7578724" y="3389313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05" name="Rectangle 54"/>
            <p:cNvSpPr>
              <a:spLocks noChangeShapeType="true"/>
            </p:cNvSpPr>
            <p:nvPr/>
          </p:nvSpPr>
          <p:spPr>
            <a:xfrm>
              <a:off x="7883524" y="3389313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706" name="Text Box 55"/>
          <p:cNvSpPr txBox="true">
            <a:spLocks noGrp="true" noChangeShapeType="true"/>
          </p:cNvSpPr>
          <p:nvPr/>
        </p:nvSpPr>
        <p:spPr>
          <a:xfrm>
            <a:off x="533400" y="3357562"/>
            <a:ext cx="2111375" cy="358775"/>
          </a:xfrm>
          <a:prstGeom prst="rect">
            <a:avLst/>
          </a:prstGeom>
          <a:solidFill>
            <a:srgbClr val="F1C7C7"/>
          </a:solidFill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ourier New"/>
              </a:rPr>
              <a:t>p3 = malloc(6)</a:t>
            </a:r>
            <a:endParaRPr/>
          </a:p>
        </p:txBody>
      </p:sp>
      <p:grpSp>
        <p:nvGrpSpPr>
          <p:cNvPr id="1707" name="Group 93"/>
          <p:cNvGrpSpPr/>
          <p:nvPr/>
        </p:nvGrpSpPr>
        <p:grpSpPr>
          <a:xfrm>
            <a:off x="2992437" y="4276725"/>
            <a:ext cx="5181600" cy="304800"/>
            <a:chOff x="3036887" y="4276726"/>
            <a:chExt cx="5181600" cy="304800"/>
          </a:xfrm>
        </p:grpSpPr>
        <p:sp>
          <p:nvSpPr>
            <p:cNvPr id="1708" name="Rectangle 56"/>
            <p:cNvSpPr>
              <a:spLocks noChangeShapeType="true"/>
            </p:cNvSpPr>
            <p:nvPr/>
          </p:nvSpPr>
          <p:spPr>
            <a:xfrm>
              <a:off x="3036887" y="4276726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09" name="Rectangle 57"/>
            <p:cNvSpPr>
              <a:spLocks noChangeShapeType="true"/>
            </p:cNvSpPr>
            <p:nvPr/>
          </p:nvSpPr>
          <p:spPr>
            <a:xfrm>
              <a:off x="3341687" y="4276726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10" name="Rectangle 58"/>
            <p:cNvSpPr>
              <a:spLocks noChangeShapeType="true"/>
            </p:cNvSpPr>
            <p:nvPr/>
          </p:nvSpPr>
          <p:spPr>
            <a:xfrm>
              <a:off x="3646487" y="4276726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11" name="Rectangle 59"/>
            <p:cNvSpPr>
              <a:spLocks noChangeShapeType="true"/>
            </p:cNvSpPr>
            <p:nvPr/>
          </p:nvSpPr>
          <p:spPr>
            <a:xfrm>
              <a:off x="3951287" y="4276726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12" name="Rectangle 60"/>
            <p:cNvSpPr>
              <a:spLocks noChangeShapeType="true"/>
            </p:cNvSpPr>
            <p:nvPr/>
          </p:nvSpPr>
          <p:spPr>
            <a:xfrm>
              <a:off x="42560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13" name="Rectangle 61"/>
            <p:cNvSpPr>
              <a:spLocks noChangeShapeType="true"/>
            </p:cNvSpPr>
            <p:nvPr/>
          </p:nvSpPr>
          <p:spPr>
            <a:xfrm>
              <a:off x="45608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14" name="Rectangle 62"/>
            <p:cNvSpPr>
              <a:spLocks noChangeShapeType="true"/>
            </p:cNvSpPr>
            <p:nvPr/>
          </p:nvSpPr>
          <p:spPr>
            <a:xfrm>
              <a:off x="48656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15" name="Rectangle 63"/>
            <p:cNvSpPr>
              <a:spLocks noChangeShapeType="true"/>
            </p:cNvSpPr>
            <p:nvPr/>
          </p:nvSpPr>
          <p:spPr>
            <a:xfrm>
              <a:off x="51704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16" name="Rectangle 64"/>
            <p:cNvSpPr>
              <a:spLocks noChangeShapeType="true"/>
            </p:cNvSpPr>
            <p:nvPr/>
          </p:nvSpPr>
          <p:spPr>
            <a:xfrm>
              <a:off x="54752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17" name="Rectangle 65"/>
            <p:cNvSpPr>
              <a:spLocks noChangeShapeType="true"/>
            </p:cNvSpPr>
            <p:nvPr/>
          </p:nvSpPr>
          <p:spPr>
            <a:xfrm>
              <a:off x="57800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18" name="Rectangle 66"/>
            <p:cNvSpPr>
              <a:spLocks noChangeShapeType="true"/>
            </p:cNvSpPr>
            <p:nvPr/>
          </p:nvSpPr>
          <p:spPr>
            <a:xfrm>
              <a:off x="60848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19" name="Rectangle 67"/>
            <p:cNvSpPr>
              <a:spLocks noChangeShapeType="true"/>
            </p:cNvSpPr>
            <p:nvPr/>
          </p:nvSpPr>
          <p:spPr>
            <a:xfrm>
              <a:off x="63896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20" name="Rectangle 68"/>
            <p:cNvSpPr>
              <a:spLocks noChangeShapeType="true"/>
            </p:cNvSpPr>
            <p:nvPr/>
          </p:nvSpPr>
          <p:spPr>
            <a:xfrm>
              <a:off x="66944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21" name="Rectangle 69"/>
            <p:cNvSpPr>
              <a:spLocks noChangeShapeType="true"/>
            </p:cNvSpPr>
            <p:nvPr/>
          </p:nvSpPr>
          <p:spPr>
            <a:xfrm>
              <a:off x="69992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22" name="Rectangle 70"/>
            <p:cNvSpPr>
              <a:spLocks noChangeShapeType="true"/>
            </p:cNvSpPr>
            <p:nvPr/>
          </p:nvSpPr>
          <p:spPr>
            <a:xfrm>
              <a:off x="7304087" y="4276726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23" name="Rectangle 71"/>
            <p:cNvSpPr>
              <a:spLocks noChangeShapeType="true"/>
            </p:cNvSpPr>
            <p:nvPr/>
          </p:nvSpPr>
          <p:spPr>
            <a:xfrm>
              <a:off x="76088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24" name="Rectangle 72"/>
            <p:cNvSpPr>
              <a:spLocks noChangeShapeType="true"/>
            </p:cNvSpPr>
            <p:nvPr/>
          </p:nvSpPr>
          <p:spPr>
            <a:xfrm>
              <a:off x="7913687" y="4276726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725" name="Text Box 73"/>
          <p:cNvSpPr txBox="true">
            <a:spLocks noGrp="true" noChangeShapeType="true"/>
          </p:cNvSpPr>
          <p:nvPr/>
        </p:nvSpPr>
        <p:spPr>
          <a:xfrm>
            <a:off x="533400" y="4244975"/>
            <a:ext cx="1284287" cy="358775"/>
          </a:xfrm>
          <a:prstGeom prst="rect">
            <a:avLst/>
          </a:prstGeom>
          <a:solidFill>
            <a:srgbClr val="D6D6F5"/>
          </a:solidFill>
        </p:spPr>
        <p:txBody>
          <a:bodyPr wrap="none">
            <a:spAutoFit/>
          </a:bodyPr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2000" b="true" i="false">
                <a:solidFill>
                  <a:schemeClr val="dk1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lvl="0"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>
                <a:latin typeface="Courier New"/>
                <a:ea typeface="宋体" charset="-122"/>
              </a:rPr>
              <a:t>free(p2)</a:t>
            </a:r>
            <a:endParaRPr/>
          </a:p>
        </p:txBody>
      </p:sp>
      <p:grpSp>
        <p:nvGrpSpPr>
          <p:cNvPr id="1726" name="Group 94"/>
          <p:cNvGrpSpPr/>
          <p:nvPr/>
        </p:nvGrpSpPr>
        <p:grpSpPr>
          <a:xfrm>
            <a:off x="2992437" y="5164137"/>
            <a:ext cx="5181600" cy="304800"/>
            <a:chOff x="2992437" y="5164138"/>
            <a:chExt cx="5181600" cy="304800"/>
          </a:xfrm>
        </p:grpSpPr>
        <p:sp>
          <p:nvSpPr>
            <p:cNvPr id="1727" name="Rectangle 74"/>
            <p:cNvSpPr>
              <a:spLocks noChangeShapeType="true"/>
            </p:cNvSpPr>
            <p:nvPr/>
          </p:nvSpPr>
          <p:spPr>
            <a:xfrm>
              <a:off x="2992437" y="516413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28" name="Rectangle 75"/>
            <p:cNvSpPr>
              <a:spLocks noChangeShapeType="true"/>
            </p:cNvSpPr>
            <p:nvPr/>
          </p:nvSpPr>
          <p:spPr>
            <a:xfrm>
              <a:off x="3297237" y="516413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29" name="Rectangle 76"/>
            <p:cNvSpPr>
              <a:spLocks noChangeShapeType="true"/>
            </p:cNvSpPr>
            <p:nvPr/>
          </p:nvSpPr>
          <p:spPr>
            <a:xfrm>
              <a:off x="3602037" y="516413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30" name="Rectangle 77"/>
            <p:cNvSpPr>
              <a:spLocks noChangeShapeType="true"/>
            </p:cNvSpPr>
            <p:nvPr/>
          </p:nvSpPr>
          <p:spPr>
            <a:xfrm>
              <a:off x="3906837" y="5164138"/>
              <a:ext cx="304800" cy="3048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31" name="Rectangle 78"/>
            <p:cNvSpPr>
              <a:spLocks noChangeShapeType="true"/>
            </p:cNvSpPr>
            <p:nvPr/>
          </p:nvSpPr>
          <p:spPr>
            <a:xfrm>
              <a:off x="4211637" y="5164138"/>
              <a:ext cx="304800" cy="30480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32" name="Rectangle 79"/>
            <p:cNvSpPr>
              <a:spLocks noChangeShapeType="true"/>
            </p:cNvSpPr>
            <p:nvPr/>
          </p:nvSpPr>
          <p:spPr>
            <a:xfrm>
              <a:off x="4516437" y="5164138"/>
              <a:ext cx="304800" cy="304800"/>
            </a:xfrm>
            <a:prstGeom prst="rect">
              <a:avLst/>
            </a:prstGeom>
            <a:solidFill>
              <a:srgbClr val="D5F1CF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33" name="Rectangle 80"/>
            <p:cNvSpPr>
              <a:spLocks noChangeShapeType="true"/>
            </p:cNvSpPr>
            <p:nvPr/>
          </p:nvSpPr>
          <p:spPr>
            <a:xfrm>
              <a:off x="4821237" y="516413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34" name="Rectangle 81"/>
            <p:cNvSpPr>
              <a:spLocks noChangeShapeType="true"/>
            </p:cNvSpPr>
            <p:nvPr/>
          </p:nvSpPr>
          <p:spPr>
            <a:xfrm>
              <a:off x="5126037" y="516413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35" name="Rectangle 82"/>
            <p:cNvSpPr>
              <a:spLocks noChangeShapeType="true"/>
            </p:cNvSpPr>
            <p:nvPr/>
          </p:nvSpPr>
          <p:spPr>
            <a:xfrm>
              <a:off x="5430837" y="516413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36" name="Rectangle 83"/>
            <p:cNvSpPr>
              <a:spLocks noChangeShapeType="true"/>
            </p:cNvSpPr>
            <p:nvPr/>
          </p:nvSpPr>
          <p:spPr>
            <a:xfrm>
              <a:off x="5735637" y="5164138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37" name="Rectangle 84"/>
            <p:cNvSpPr>
              <a:spLocks noChangeShapeType="true"/>
            </p:cNvSpPr>
            <p:nvPr/>
          </p:nvSpPr>
          <p:spPr>
            <a:xfrm>
              <a:off x="6040437" y="5164138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38" name="Rectangle 85"/>
            <p:cNvSpPr>
              <a:spLocks noChangeShapeType="true"/>
            </p:cNvSpPr>
            <p:nvPr/>
          </p:nvSpPr>
          <p:spPr>
            <a:xfrm>
              <a:off x="6345237" y="5164138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39" name="Rectangle 86"/>
            <p:cNvSpPr>
              <a:spLocks noChangeShapeType="true"/>
            </p:cNvSpPr>
            <p:nvPr/>
          </p:nvSpPr>
          <p:spPr>
            <a:xfrm>
              <a:off x="6650037" y="5164138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40" name="Rectangle 87"/>
            <p:cNvSpPr>
              <a:spLocks noChangeShapeType="true"/>
            </p:cNvSpPr>
            <p:nvPr/>
          </p:nvSpPr>
          <p:spPr>
            <a:xfrm>
              <a:off x="6954837" y="5164138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41" name="Rectangle 88"/>
            <p:cNvSpPr>
              <a:spLocks noChangeShapeType="true"/>
            </p:cNvSpPr>
            <p:nvPr/>
          </p:nvSpPr>
          <p:spPr>
            <a:xfrm>
              <a:off x="7259637" y="5164138"/>
              <a:ext cx="304800" cy="30480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42" name="Rectangle 89"/>
            <p:cNvSpPr>
              <a:spLocks noChangeShapeType="true"/>
            </p:cNvSpPr>
            <p:nvPr/>
          </p:nvSpPr>
          <p:spPr>
            <a:xfrm>
              <a:off x="7564437" y="516413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  <p:sp>
          <p:nvSpPr>
            <p:cNvPr id="1743" name="Rectangle 90"/>
            <p:cNvSpPr>
              <a:spLocks noChangeShapeType="true"/>
            </p:cNvSpPr>
            <p:nvPr/>
          </p:nvSpPr>
          <p:spPr>
            <a:xfrm>
              <a:off x="7869237" y="5164138"/>
              <a:ext cx="304800" cy="304800"/>
            </a:xfrm>
            <a:prstGeom prst="rect">
              <a:avLst/>
            </a:prstGeom>
            <a:ln w="12700">
              <a:solidFill>
                <a:schemeClr val="dk1"/>
              </a:solidFill>
              <a:round/>
              <a:headEnd/>
              <a:tailEnd/>
            </a:ln>
          </p:spPr>
          <p:txBody>
            <a:bodyPr wrap="none" anchor="ctr" anchorCtr="false"/>
            <a:lstStyle/>
            <a:p>
              <a:pPr/>
              <a:endParaRPr sz="1400" dirty="false"/>
            </a:p>
          </p:txBody>
        </p:sp>
      </p:grpSp>
      <p:sp>
        <p:nvSpPr>
          <p:cNvPr id="1744" name="Text Box 91"/>
          <p:cNvSpPr txBox="true">
            <a:spLocks noGrp="true" noChangeShapeType="true"/>
          </p:cNvSpPr>
          <p:nvPr/>
        </p:nvSpPr>
        <p:spPr>
          <a:xfrm>
            <a:off x="533400" y="5132387"/>
            <a:ext cx="2111375" cy="358775"/>
          </a:xfrm>
          <a:prstGeom prst="rect">
            <a:avLst/>
          </a:prstGeom>
          <a:solidFill>
            <a:srgbClr val="D5F1CF"/>
          </a:solidFill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94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true" i="false" u="none">
                <a:latin typeface="Courier New"/>
              </a:rPr>
              <a:t>p4 = malloc(2)</a:t>
            </a:r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p="http://schemas.openxmlformats.org/presentationml/2006/main">
  <p:cSld>
    <p:spTree>
      <p:nvGrpSpPr>
        <p:cNvPr id="17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609600" y="417512"/>
            <a:ext cx="79248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 hangingPunct="true">
              <a:spcBef>
                <a:spcPts val="0"/>
              </a:spcBef>
              <a:buNone/>
            </a:pPr>
            <a:r>
              <a:rPr lang="en-US"/>
              <a:t>C Pointer Declarations: Test Yourself!</a:t>
            </a:r>
            <a:endParaRPr/>
          </a:p>
        </p:txBody>
      </p:sp>
      <p:sp>
        <p:nvSpPr>
          <p:cNvPr id="1747" name="Text Box 3"/>
          <p:cNvSpPr txBox="true">
            <a:spLocks noGrp="true" noChangeShapeType="true"/>
          </p:cNvSpPr>
          <p:nvPr/>
        </p:nvSpPr>
        <p:spPr>
          <a:xfrm>
            <a:off x="381000" y="1319212"/>
            <a:ext cx="2971800" cy="4800600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int *p	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endParaRPr lang="en-US" sz="1800"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int *p[13]	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endParaRPr lang="en-US" sz="1800"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int *(p[13])	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endParaRPr lang="en-US" sz="1800"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int **p	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endParaRPr lang="en-US" sz="1800"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int (*p)[13]		</a:t>
            </a:r>
            <a:endParaRPr lang="en-US" sz="1800"/>
          </a:p>
          <a:p>
            <a:pPr marL="0" lvl="0" indent="0">
              <a:spcBef>
                <a:spcPts val="0"/>
              </a:spcBef>
              <a:buNone/>
            </a:pPr>
            <a:endParaRPr lang="en-US" sz="1800"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int *f()		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endParaRPr lang="en-US" sz="1800"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int (*f)()		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endParaRPr lang="en-US" sz="1800"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int (*</a:t>
            </a:r>
            <a:r>
              <a:rPr lang="en-US" sz="1800" b="true" i="false" u="none">
                <a:solidFill>
                  <a:srgbClr val="FF0000"/>
                </a:solidFill>
                <a:latin typeface="Courier New"/>
              </a:rPr>
              <a:t>(*f())[13]</a:t>
            </a:r>
            <a:r>
              <a:rPr lang="en-US" sz="1800" b="true" i="false" u="none">
                <a:latin typeface="Courier New"/>
              </a:rPr>
              <a:t>)()	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48" name="Text Box 4"/>
          <p:cNvSpPr txBox="true">
            <a:spLocks noGrp="true" noChangeShapeType="true"/>
          </p:cNvSpPr>
          <p:nvPr/>
        </p:nvSpPr>
        <p:spPr>
          <a:xfrm>
            <a:off x="3733800" y="1319212"/>
            <a:ext cx="19018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 b="false" i="false" u="none"/>
              <a:t>p is a pointer to int</a:t>
            </a:r>
            <a:endParaRPr/>
          </a:p>
        </p:txBody>
      </p:sp>
      <p:sp>
        <p:nvSpPr>
          <p:cNvPr id="1749" name="Text Box 5"/>
          <p:cNvSpPr txBox="true">
            <a:spLocks noGrp="true" noChangeShapeType="true"/>
          </p:cNvSpPr>
          <p:nvPr/>
        </p:nvSpPr>
        <p:spPr>
          <a:xfrm>
            <a:off x="3733800" y="1852612"/>
            <a:ext cx="32035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 b="false" i="false" u="none"/>
              <a:t>p is an array[13] of pointer to int</a:t>
            </a:r>
            <a:endParaRPr/>
          </a:p>
        </p:txBody>
      </p:sp>
      <p:sp>
        <p:nvSpPr>
          <p:cNvPr id="1750" name="Text Box 6"/>
          <p:cNvSpPr txBox="true">
            <a:spLocks noGrp="true" noChangeShapeType="true"/>
          </p:cNvSpPr>
          <p:nvPr/>
        </p:nvSpPr>
        <p:spPr>
          <a:xfrm>
            <a:off x="3733800" y="2400300"/>
            <a:ext cx="32035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 b="false" i="false" u="none"/>
              <a:t>p is an array[13] of pointer to int</a:t>
            </a:r>
            <a:endParaRPr/>
          </a:p>
        </p:txBody>
      </p:sp>
      <p:sp>
        <p:nvSpPr>
          <p:cNvPr id="1751" name="Text Box 7"/>
          <p:cNvSpPr txBox="true">
            <a:spLocks noGrp="true" noChangeShapeType="true"/>
          </p:cNvSpPr>
          <p:nvPr/>
        </p:nvSpPr>
        <p:spPr>
          <a:xfrm>
            <a:off x="3733800" y="2933700"/>
            <a:ext cx="33655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 b="false" i="false" u="none"/>
              <a:t>p is a pointer to a pointer to an int</a:t>
            </a:r>
            <a:endParaRPr/>
          </a:p>
        </p:txBody>
      </p:sp>
      <p:sp>
        <p:nvSpPr>
          <p:cNvPr id="1752" name="Text Box 8"/>
          <p:cNvSpPr txBox="true">
            <a:spLocks noGrp="true" noChangeShapeType="true"/>
          </p:cNvSpPr>
          <p:nvPr/>
        </p:nvSpPr>
        <p:spPr>
          <a:xfrm>
            <a:off x="3733800" y="3529012"/>
            <a:ext cx="33702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 b="false" i="false" u="none"/>
              <a:t>p is a pointer to an array[13] of int</a:t>
            </a:r>
            <a:endParaRPr/>
          </a:p>
        </p:txBody>
      </p:sp>
      <p:sp>
        <p:nvSpPr>
          <p:cNvPr id="1753" name="Text Box 9"/>
          <p:cNvSpPr txBox="true">
            <a:spLocks noGrp="true" noChangeShapeType="true"/>
          </p:cNvSpPr>
          <p:nvPr/>
        </p:nvSpPr>
        <p:spPr>
          <a:xfrm>
            <a:off x="3733800" y="4021137"/>
            <a:ext cx="38163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 b="false" i="false" u="none"/>
              <a:t>f is a function returning a pointer to int</a:t>
            </a:r>
            <a:endParaRPr/>
          </a:p>
        </p:txBody>
      </p:sp>
      <p:sp>
        <p:nvSpPr>
          <p:cNvPr id="1754" name="Text Box 10"/>
          <p:cNvSpPr txBox="true">
            <a:spLocks noGrp="true" noChangeShapeType="true"/>
          </p:cNvSpPr>
          <p:nvPr/>
        </p:nvSpPr>
        <p:spPr>
          <a:xfrm>
            <a:off x="3733800" y="4595812"/>
            <a:ext cx="38163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 b="false" i="false" u="none"/>
              <a:t>f is a pointer to a function returning int</a:t>
            </a:r>
            <a:endParaRPr/>
          </a:p>
        </p:txBody>
      </p:sp>
      <p:sp>
        <p:nvSpPr>
          <p:cNvPr id="1755" name="Text Box 11"/>
          <p:cNvSpPr txBox="true">
            <a:spLocks noGrp="true" noChangeShapeType="true"/>
          </p:cNvSpPr>
          <p:nvPr/>
        </p:nvSpPr>
        <p:spPr>
          <a:xfrm>
            <a:off x="3733800" y="5097462"/>
            <a:ext cx="4140200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 b="false" i="false" u="none"/>
              <a:t>f is a function returning ptr to an array[13]</a:t>
            </a:r>
            <a:endParaRPr/>
          </a:p>
          <a:p>
            <a:pPr lvl="0"/>
            <a:r>
              <a:rPr lang="en-US" sz="1800" b="false" i="false" u="none"/>
              <a:t>of pointers to functions returning int</a:t>
            </a:r>
            <a:endParaRPr/>
          </a:p>
        </p:txBody>
      </p:sp>
      <p:sp>
        <p:nvSpPr>
          <p:cNvPr id="1756" name="TextBox 12"/>
          <p:cNvSpPr txBox="true">
            <a:spLocks noGrp="true" noChangeShapeType="true"/>
          </p:cNvSpPr>
          <p:nvPr/>
        </p:nvSpPr>
        <p:spPr>
          <a:xfrm>
            <a:off x="6443662" y="6329362"/>
            <a:ext cx="22129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>
                <a:solidFill>
                  <a:srgbClr val="7F7F7F"/>
                </a:solidFill>
                <a:latin typeface="Calibri"/>
              </a:rPr>
              <a:t>Source: K&amp;R Sec 5.12</a:t>
            </a:r>
            <a:endParaRPr/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p="http://schemas.openxmlformats.org/presentationml/2006/main">
  <p:cSld>
    <p:spTree>
      <p:nvGrpSpPr>
        <p:cNvPr id="17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274637" y="457200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/>
              <a:t>间接引用坏指针</a:t>
            </a:r>
            <a:endParaRPr/>
          </a:p>
        </p:txBody>
      </p:sp>
      <p:sp>
        <p:nvSpPr>
          <p:cNvPr id="1759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290512" y="14811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/>
              <a:t>The classic </a:t>
            </a:r>
            <a:r>
              <a:rPr lang="en-GB">
                <a:latin typeface="Courier New"/>
              </a:rPr>
              <a:t>scanf</a:t>
            </a:r>
            <a:r>
              <a:rPr lang="en-GB"/>
              <a:t> bug</a:t>
            </a:r>
            <a:endParaRPr/>
          </a:p>
        </p:txBody>
      </p:sp>
      <p:sp>
        <p:nvSpPr>
          <p:cNvPr id="1760" name="Text Box 3"/>
          <p:cNvSpPr txBox="true">
            <a:spLocks noGrp="true" noChangeShapeType="true"/>
          </p:cNvSpPr>
          <p:nvPr/>
        </p:nvSpPr>
        <p:spPr>
          <a:xfrm rot="0" flipH="false" flipV="false">
            <a:off x="5167228" y="2757340"/>
            <a:ext cx="2797175" cy="1633536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int val;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...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scanf(“%d”, val);</a:t>
            </a:r>
            <a:endParaRPr/>
          </a:p>
        </p:txBody>
      </p:sp>
      <p:sp>
        <p:nvSpPr>
          <p:cNvPr id="1761" name="Text Box 3"/>
          <p:cNvSpPr txBox="true">
            <a:spLocks noGrp="true" noChangeShapeType="true"/>
          </p:cNvSpPr>
          <p:nvPr/>
        </p:nvSpPr>
        <p:spPr>
          <a:xfrm rot="0" flipH="false" flipV="false">
            <a:off x="774203" y="2757340"/>
            <a:ext cx="2838450" cy="16129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int val;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...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scanf(</a:t>
            </a:r>
            <a:r>
              <a:rPr sz="2000" b="true" i="false" u="none">
                <a:latin typeface="Courier New"/>
                <a:ea typeface="msgothic"/>
              </a:rPr>
              <a:t>“</a:t>
            </a:r>
            <a:r>
              <a:rPr sz="2000" b="true" i="false" u="none">
                <a:latin typeface="Courier New"/>
                <a:ea typeface="msgothic"/>
              </a:rPr>
              <a:t>%d</a:t>
            </a:r>
            <a:r>
              <a:rPr sz="2000" b="true" i="false" u="none">
                <a:latin typeface="Courier New"/>
                <a:ea typeface="msgothic"/>
              </a:rPr>
              <a:t>”</a:t>
            </a:r>
            <a:r>
              <a:rPr sz="2000" b="true" i="false" u="none">
                <a:latin typeface="Courier New"/>
                <a:ea typeface="msgothic"/>
              </a:rPr>
              <a:t>, &amp;val);</a:t>
            </a:r>
            <a:endParaRPr/>
          </a:p>
        </p:txBody>
      </p:sp>
      <p:sp>
        <p:nvSpPr>
          <p:cNvPr id="1762" name=""/>
          <p:cNvSpPr txBox="true"/>
          <p:nvPr/>
        </p:nvSpPr>
        <p:spPr>
          <a:xfrm rot="0" flipH="false" flipV="false">
            <a:off x="2914153" y="2757340"/>
            <a:ext cx="6985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>
                <a:solidFill>
                  <a:srgbClr val="ff0000">
                    <a:alpha val="100000"/>
                  </a:srgbClr>
                </a:solidFill>
              </a:rPr>
              <a:t>正确</a:t>
            </a:r>
            <a:endParaRPr/>
          </a:p>
        </p:txBody>
      </p:sp>
      <p:sp>
        <p:nvSpPr>
          <p:cNvPr id="1763" name=""/>
          <p:cNvSpPr txBox="true"/>
          <p:nvPr/>
        </p:nvSpPr>
        <p:spPr>
          <a:xfrm rot="0" flipH="false" flipV="false">
            <a:off x="7265903" y="2757340"/>
            <a:ext cx="6985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>
                <a:solidFill>
                  <a:srgbClr val="ff0000">
                    <a:alpha val="100000"/>
                  </a:srgbClr>
                </a:solidFill>
              </a:rPr>
              <a:t>错误</a:t>
            </a:r>
            <a:endParaRPr/>
          </a:p>
        </p:txBody>
      </p:sp>
      <p:sp>
        <p:nvSpPr>
          <p:cNvPr id="1764" name=""/>
          <p:cNvSpPr txBox="true"/>
          <p:nvPr/>
        </p:nvSpPr>
        <p:spPr>
          <a:xfrm rot="0" flipH="false" flipV="false">
            <a:off x="774203" y="5039776"/>
            <a:ext cx="5619750" cy="1003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>
              <a:buNone/>
            </a:pPr>
            <a:r>
              <a:rPr lang="zh-CN"/>
              <a:t>误将</a:t>
            </a:r>
            <a:r>
              <a:rPr lang="en-US"/>
              <a:t>int</a:t>
            </a:r>
            <a:r>
              <a:rPr lang="zh-CN"/>
              <a:t>变量值作为</a:t>
            </a:r>
            <a:r>
              <a:rPr lang="en-US"/>
              <a:t>pointer</a:t>
            </a:r>
            <a:r>
              <a:rPr lang="zh-CN"/>
              <a:t>使用</a:t>
            </a:r>
            <a:endParaRPr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zh-CN"/>
              <a:t>新的编译器可以对这种错误进行检查并给出警告</a:t>
            </a:r>
            <a:endParaRPr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p="http://schemas.openxmlformats.org/presentationml/2006/main">
  <p:cSld>
    <p:spTree>
      <p:nvGrpSpPr>
        <p:cNvPr id="17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50837" y="381000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/>
              <a:t>读未初始化的内存</a:t>
            </a:r>
            <a:endParaRPr/>
          </a:p>
        </p:txBody>
      </p:sp>
      <p:sp>
        <p:nvSpPr>
          <p:cNvPr id="1767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79412" y="14049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/>
              <a:t>误以为</a:t>
            </a:r>
            <a:r>
              <a:rPr lang="en-US"/>
              <a:t>heap</a:t>
            </a:r>
            <a:r>
              <a:rPr lang="zh-CN"/>
              <a:t>中的内容都初始化为</a:t>
            </a:r>
            <a:r>
              <a:rPr lang="en-US"/>
              <a:t>0</a:t>
            </a:r>
            <a:endParaRPr/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/>
              <a:t>需要自己初始化为</a:t>
            </a:r>
            <a:r>
              <a:rPr lang="zh-CN" b="false" i="false" u="none"/>
              <a:t>0</a:t>
            </a:r>
            <a:r>
              <a:rPr lang="zh-CN" b="false" i="false" u="none"/>
              <a:t>，或用</a:t>
            </a:r>
            <a:r>
              <a:rPr lang="zh-CN" b="false" i="false" u="none"/>
              <a:t>calloc</a:t>
            </a:r>
            <a:endParaRPr/>
          </a:p>
        </p:txBody>
      </p:sp>
      <p:sp>
        <p:nvSpPr>
          <p:cNvPr id="1768" name="Text Box 3"/>
          <p:cNvSpPr txBox="true">
            <a:spLocks noGrp="true" noChangeShapeType="true"/>
          </p:cNvSpPr>
          <p:nvPr/>
        </p:nvSpPr>
        <p:spPr>
          <a:xfrm>
            <a:off x="838200" y="2514600"/>
            <a:ext cx="5365750" cy="31369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solidFill>
                  <a:srgbClr val="990000">
                    <a:alpha val="100000"/>
                  </a:srgbClr>
                </a:solidFill>
                <a:latin typeface="Courier New"/>
                <a:ea typeface="msgothic"/>
              </a:rPr>
              <a:t>/* return y = Ax */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int *matvec(int **A, int *x) { 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   int *y = malloc(N*sizeof(int));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   int i, j;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   for (i=0; i&lt;N; i++)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      for (j=0; j&lt;N; j++)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         </a:t>
            </a:r>
            <a:r>
              <a:rPr sz="2000" b="true" i="false" u="none">
                <a:solidFill>
                  <a:srgbClr val="ff0000">
                    <a:alpha val="100000"/>
                  </a:srgbClr>
                </a:solidFill>
                <a:latin typeface="Courier New"/>
                <a:ea typeface="msgothic"/>
              </a:rPr>
              <a:t>y[i] </a:t>
            </a:r>
            <a:r>
              <a:rPr sz="2000" b="true" i="false" u="none">
                <a:solidFill>
                  <a:srgbClr val="FF0000">
                    <a:alpha val="100000"/>
                  </a:srgbClr>
                </a:solidFill>
                <a:latin typeface="Courier New"/>
                <a:ea typeface="msgothic"/>
              </a:rPr>
              <a:t>+=</a:t>
            </a:r>
            <a:r>
              <a:rPr sz="2000" b="true" i="false" u="none">
                <a:latin typeface="Courier New"/>
                <a:ea typeface="msgothic"/>
              </a:rPr>
              <a:t> A[i][j]*x[j];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   return y;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}</a:t>
            </a:r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p="http://schemas.openxmlformats.org/presentationml/2006/main">
  <p:cSld>
    <p:spTree>
      <p:nvGrpSpPr>
        <p:cNvPr id="17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50837" y="436562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/>
              <a:t>假设指针和它指向的对象大小相同</a:t>
            </a:r>
            <a:endParaRPr/>
          </a:p>
        </p:txBody>
      </p:sp>
      <p:sp>
        <p:nvSpPr>
          <p:cNvPr id="1771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79412" y="14811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第一次malloc，分配的应该是N*sizeof(int *)</a:t>
            </a:r>
            <a:endParaRPr/>
          </a:p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这里是按照int大小分配的，在64位机下出错</a:t>
            </a:r>
            <a:endParaRPr/>
          </a:p>
        </p:txBody>
      </p:sp>
      <p:sp>
        <p:nvSpPr>
          <p:cNvPr id="1772" name="Text Box 3"/>
          <p:cNvSpPr txBox="true">
            <a:spLocks noGrp="true" noChangeShapeType="true"/>
          </p:cNvSpPr>
          <p:nvPr/>
        </p:nvSpPr>
        <p:spPr>
          <a:xfrm>
            <a:off x="1676400" y="3429000"/>
            <a:ext cx="5060950" cy="222250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int **p;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p = malloc(N*</a:t>
            </a:r>
            <a:r>
              <a:rPr sz="2000" b="true" i="false" u="none">
                <a:solidFill>
                  <a:srgbClr val="ff0000">
                    <a:alpha val="100000"/>
                  </a:srgbClr>
                </a:solidFill>
                <a:latin typeface="Courier New"/>
                <a:ea typeface="msgothic"/>
              </a:rPr>
              <a:t>sizeof(int)</a:t>
            </a:r>
            <a:r>
              <a:rPr sz="2000" b="true" i="false" u="none">
                <a:latin typeface="Courier New"/>
                <a:ea typeface="msgothic"/>
              </a:rPr>
              <a:t>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for (i=0; i&lt;N; i++)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   </a:t>
            </a:r>
            <a:r>
              <a:rPr sz="2000" b="true" i="false" u="none">
                <a:solidFill>
                  <a:srgbClr val="FF0000">
                    <a:alpha val="100000"/>
                  </a:srgbClr>
                </a:solidFill>
                <a:latin typeface="Courier New"/>
                <a:ea typeface="msgothic"/>
              </a:rPr>
              <a:t>p[i]</a:t>
            </a:r>
            <a:r>
              <a:rPr sz="2000" b="true" i="false" u="none">
                <a:solidFill>
                  <a:srgbClr val="FF0000">
                    <a:alpha val="100000"/>
                  </a:srgbClr>
                </a:solidFill>
                <a:latin typeface="Courier New"/>
                <a:ea typeface="msgothic"/>
              </a:rPr>
              <a:t> =</a:t>
            </a:r>
            <a:r>
              <a:rPr sz="2000" b="true" i="false" u="none">
                <a:latin typeface="Courier New"/>
                <a:ea typeface="msgothic"/>
              </a:rPr>
              <a:t> malloc(M*sizeof(int));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sz="2000" b="true" i="false" u="none">
                <a:latin typeface="Courier New"/>
                <a:ea typeface="msgothic"/>
              </a:rPr>
              <a:t>}</a:t>
            </a:r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p="http://schemas.openxmlformats.org/presentationml/2006/main">
  <p:cSld>
    <p:spTree>
      <p:nvGrpSpPr>
        <p:cNvPr id="17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50837" y="457200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/>
              <a:t>造成错位错误</a:t>
            </a:r>
            <a:endParaRPr/>
          </a:p>
        </p:txBody>
      </p:sp>
      <p:sp>
        <p:nvSpPr>
          <p:cNvPr id="1775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79412" y="14049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GB"/>
              <a:t>Off-by-one error</a:t>
            </a:r>
            <a:endParaRPr/>
          </a:p>
        </p:txBody>
      </p:sp>
      <p:sp>
        <p:nvSpPr>
          <p:cNvPr id="1776" name="Text Box 3"/>
          <p:cNvSpPr txBox="true">
            <a:spLocks noGrp="true" noChangeShapeType="true"/>
          </p:cNvSpPr>
          <p:nvPr/>
        </p:nvSpPr>
        <p:spPr>
          <a:xfrm>
            <a:off x="838200" y="2133600"/>
            <a:ext cx="5105400" cy="2249487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int **p;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p = malloc(N*sizeof(int *));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for (i=0; i</a:t>
            </a:r>
            <a:r>
              <a:rPr lang="en-GB" sz="2000" b="true" i="false" u="none">
                <a:solidFill>
                  <a:srgbClr val="FF0000"/>
                </a:solidFill>
                <a:latin typeface="Courier New"/>
                <a:ea typeface="msgothic" charset="1"/>
              </a:rPr>
              <a:t>&lt;=</a:t>
            </a:r>
            <a:r>
              <a:rPr lang="en-GB" sz="2000" b="true" i="false" u="none">
                <a:latin typeface="Courier New"/>
                <a:ea typeface="msgothic" charset="1"/>
              </a:rPr>
              <a:t>N; i++)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p[i] = malloc(M*sizeof(int));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}</a:t>
            </a:r>
            <a:endParaRPr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p="http://schemas.openxmlformats.org/presentationml/2006/main">
  <p:cSld>
    <p:spTree>
      <p:nvGrpSpPr>
        <p:cNvPr id="17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50837" y="436562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0" lvl="0" indent="0">
              <a:lnSpc>
                <a:spcPct val="95000"/>
              </a:lnSpc>
              <a:spcBef>
                <a:spcPts val="0"/>
              </a:spcBef>
              <a:buNone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/>
              <a:t>允许栈缓冲区溢出</a:t>
            </a:r>
            <a:endParaRPr/>
          </a:p>
        </p:txBody>
      </p:sp>
      <p:sp>
        <p:nvSpPr>
          <p:cNvPr id="1779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71475" y="1449387"/>
            <a:ext cx="8307387" cy="44942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/>
              <a:t>Not checking the max string size</a:t>
            </a:r>
            <a:endParaRPr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endParaRPr lang="en-US"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/>
              <a:t>Basis for classic buffer overflow attacks</a:t>
            </a:r>
            <a:endParaRPr/>
          </a:p>
          <a:p>
            <a:pPr marL="342900" lvl="0" indent="-342900">
              <a:lnSpc>
                <a:spcPct val="8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/>
              <a:t>避免使用</a:t>
            </a:r>
            <a:r>
              <a:rPr lang="en-US"/>
              <a:t>gets</a:t>
            </a:r>
            <a:r>
              <a:rPr lang="zh-CN"/>
              <a:t>这种不限定输入长度的函数</a:t>
            </a:r>
            <a:endParaRPr/>
          </a:p>
        </p:txBody>
      </p:sp>
      <p:sp>
        <p:nvSpPr>
          <p:cNvPr id="1780" name="Text Box 3"/>
          <p:cNvSpPr txBox="true">
            <a:spLocks noGrp="true" noChangeShapeType="true"/>
          </p:cNvSpPr>
          <p:nvPr/>
        </p:nvSpPr>
        <p:spPr>
          <a:xfrm>
            <a:off x="822325" y="2100262"/>
            <a:ext cx="7105650" cy="1633537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char s[8];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int i;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gets(s);  </a:t>
            </a:r>
            <a:r>
              <a:rPr lang="en-GB" sz="2000" b="true" i="false" u="none">
                <a:solidFill>
                  <a:srgbClr val="990000"/>
                </a:solidFill>
                <a:latin typeface="Courier New"/>
                <a:ea typeface="msgothic" charset="1"/>
              </a:rPr>
              <a:t>/* reads “123456789” from stdin */ </a:t>
            </a:r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p="http://schemas.openxmlformats.org/presentationml/2006/main">
  <p:cSld>
    <p:spTree>
      <p:nvGrpSpPr>
        <p:cNvPr id="17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50837" y="457200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/>
              <a:t>误解指针运算</a:t>
            </a:r>
            <a:endParaRPr/>
          </a:p>
        </p:txBody>
      </p:sp>
      <p:sp>
        <p:nvSpPr>
          <p:cNvPr id="1783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71475" y="14049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/>
              <a:t>每次p+=4，实际跳过了中间元素，应为p++</a:t>
            </a:r>
            <a:endParaRPr/>
          </a:p>
        </p:txBody>
      </p:sp>
      <p:sp>
        <p:nvSpPr>
          <p:cNvPr id="1784" name="Text Box 3"/>
          <p:cNvSpPr txBox="true">
            <a:spLocks noGrp="true" noChangeShapeType="true"/>
          </p:cNvSpPr>
          <p:nvPr/>
        </p:nvSpPr>
        <p:spPr>
          <a:xfrm>
            <a:off x="823912" y="2170112"/>
            <a:ext cx="4799012" cy="2249487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int *search(int *p, int val)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while (*p &amp;&amp; *p != val)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   p += sizeof(int);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return p;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}</a:t>
            </a:r>
            <a:endParaRPr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p="http://schemas.openxmlformats.org/presentationml/2006/main">
  <p:cSld>
    <p:spTree>
      <p:nvGrpSpPr>
        <p:cNvPr id="17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350837" y="436562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/>
              <a:t>引用指针而不是它指向的对象</a:t>
            </a:r>
            <a:endParaRPr/>
          </a:p>
        </p:txBody>
      </p:sp>
      <p:sp>
        <p:nvSpPr>
          <p:cNvPr id="1787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379412" y="14049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 b="false" i="false" u="none">
                <a:latin typeface="Courier New"/>
                <a:ea typeface="msgothic" charset="1"/>
              </a:rPr>
              <a:t>*size--应改为(*size)--</a:t>
            </a:r>
            <a:endParaRPr/>
          </a:p>
          <a:p>
            <a:pPr marL="742950" lvl="1" indent="-285750">
              <a:lnSpc>
                <a:spcPct val="95000"/>
              </a:lnSpc>
              <a:spcBef>
                <a:spcPct val="20000"/>
              </a:spcBef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en-US" b="false" i="false" u="none">
                <a:latin typeface="Courier New"/>
                <a:ea typeface="msgothic" charset="1"/>
              </a:rPr>
              <a:t>--与*同级，但从右向左结合，因此对size指针进行了操作，而不是它指向的对象</a:t>
            </a:r>
            <a:endParaRPr/>
          </a:p>
        </p:txBody>
      </p:sp>
      <p:sp>
        <p:nvSpPr>
          <p:cNvPr id="1788" name="Text Box 3"/>
          <p:cNvSpPr txBox="true">
            <a:spLocks noGrp="true" noChangeShapeType="true"/>
          </p:cNvSpPr>
          <p:nvPr/>
        </p:nvSpPr>
        <p:spPr>
          <a:xfrm>
            <a:off x="901700" y="2895600"/>
            <a:ext cx="7261225" cy="2557462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int *BinheapDelete(int **binheap, int *size)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int *packet;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packet = binheap[0];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binheap[0] = binheap[*size - 1];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</a:t>
            </a:r>
            <a:r>
              <a:rPr lang="en-GB" sz="2000" b="true" i="false" u="none">
                <a:solidFill>
                  <a:srgbClr val="FF0000"/>
                </a:solidFill>
                <a:latin typeface="Courier New"/>
                <a:ea typeface="msgothic" charset="1"/>
              </a:rPr>
              <a:t>*size--;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Heapify(binheap, *size, 0);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return(packet);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}</a:t>
            </a:r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p="http://schemas.openxmlformats.org/presentationml/2006/main">
  <p:cSld>
    <p:spTree>
      <p:nvGrpSpPr>
        <p:cNvPr id="17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Rectangle 4"/>
          <p:cNvSpPr>
            <a:spLocks noGrp="true" noChangeShapeType="true"/>
          </p:cNvSpPr>
          <p:nvPr/>
        </p:nvSpPr>
        <p:spPr>
          <a:xfrm>
            <a:off x="533400" y="1295400"/>
            <a:ext cx="6705600" cy="4114800"/>
          </a:xfrm>
          <a:prstGeom prst="rect">
            <a:avLst/>
          </a:prstGeom>
          <a:solidFill>
            <a:srgbClr val="E6E6E6"/>
          </a:solidFill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1791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31800" y="341312"/>
            <a:ext cx="5080000" cy="57308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 operators</a:t>
            </a:r>
            <a:endParaRPr/>
          </a:p>
        </p:txBody>
      </p:sp>
      <p:sp>
        <p:nvSpPr>
          <p:cNvPr id="1792" name="Text Box 3"/>
          <p:cNvSpPr txBox="true">
            <a:spLocks noGrp="true" noChangeShapeType="true"/>
          </p:cNvSpPr>
          <p:nvPr/>
        </p:nvSpPr>
        <p:spPr>
          <a:xfrm>
            <a:off x="466725" y="962025"/>
            <a:ext cx="6924675" cy="45243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1800" b="true" i="true" u="none">
                <a:solidFill>
                  <a:srgbClr val="C00000"/>
                </a:solidFill>
                <a:latin typeface="Calibri"/>
              </a:rPr>
              <a:t>Operators					Associativity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solidFill>
                  <a:srgbClr val="C00000"/>
                </a:solidFill>
                <a:latin typeface="Courier New"/>
              </a:rPr>
              <a:t>()  []  -&gt;  </a:t>
            </a:r>
            <a:r>
              <a:rPr lang="en-US" sz="1800" b="true" i="false" u="none">
                <a:latin typeface="Courier New"/>
              </a:rPr>
              <a:t>.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!  ~  ++  --  +  -  </a:t>
            </a:r>
            <a:r>
              <a:rPr lang="en-US" sz="1800" b="true" i="false" u="none">
                <a:solidFill>
                  <a:srgbClr val="C00000"/>
                </a:solidFill>
                <a:latin typeface="Courier New"/>
              </a:rPr>
              <a:t>*  &amp;</a:t>
            </a:r>
            <a:r>
              <a:rPr lang="en-US" sz="1800" b="true" i="false" u="none">
                <a:latin typeface="Courier New"/>
              </a:rPr>
              <a:t> (type) sizeof	</a:t>
            </a:r>
            <a:r>
              <a:rPr lang="en-US" sz="1800" b="false" i="false" u="none">
                <a:latin typeface="Calibri"/>
              </a:rPr>
              <a:t>right to left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*  /  %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+  -	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&lt;&lt;  &gt;&gt;	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&lt;  &lt;=  &gt;  &gt;=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==  !=	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&amp;	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^	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|	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&amp;&amp;	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||	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?:						</a:t>
            </a:r>
            <a:r>
              <a:rPr lang="en-US" sz="1800" b="false" i="false" u="none">
                <a:latin typeface="Calibri"/>
              </a:rPr>
              <a:t>right to left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= += -= *= /= %= &amp;= ^= != &lt;&lt;= &gt;&gt;=		</a:t>
            </a:r>
            <a:r>
              <a:rPr lang="en-US" sz="1800" b="false" i="false" u="none">
                <a:latin typeface="Calibri"/>
              </a:rPr>
              <a:t>right to left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1800" b="true" i="false" u="none">
                <a:latin typeface="Courier New"/>
              </a:rPr>
              <a:t>,						</a:t>
            </a:r>
            <a:r>
              <a:rPr lang="en-US" sz="1800" b="false" i="false" u="none">
                <a:latin typeface="Calibri"/>
              </a:rPr>
              <a:t>left to right</a:t>
            </a:r>
            <a:endParaRPr/>
          </a:p>
        </p:txBody>
      </p:sp>
      <p:sp>
        <p:nvSpPr>
          <p:cNvPr id="1793" name="Rectangle 4"/>
          <p:cNvSpPr>
            <a:spLocks noGrp="true" noChangeShapeType="true"/>
          </p:cNvSpPr>
          <p:nvPr>
            <p:ph type="body"/>
          </p:nvPr>
        </p:nvSpPr>
        <p:spPr>
          <a:xfrm>
            <a:off x="457200" y="5638800"/>
            <a:ext cx="8382000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63500" lvl="0" indent="-238125">
              <a:spcBef>
                <a:spcPct val="20000"/>
              </a:spcBef>
              <a:buChar char="•"/>
            </a:pPr>
            <a:r>
              <a:rPr lang="en-US" sz="2000"/>
              <a:t> </a:t>
            </a:r>
            <a:r>
              <a:rPr lang="en-US" sz="2000">
                <a:latin typeface="Courier New"/>
              </a:rPr>
              <a:t>-&gt;</a:t>
            </a:r>
            <a:r>
              <a:rPr lang="en-US" sz="2000"/>
              <a:t>, </a:t>
            </a:r>
            <a:r>
              <a:rPr lang="en-US" sz="2000">
                <a:latin typeface="Courier New"/>
              </a:rPr>
              <a:t>()</a:t>
            </a:r>
            <a:r>
              <a:rPr lang="en-US" sz="2000"/>
              <a:t>, and </a:t>
            </a:r>
            <a:r>
              <a:rPr lang="en-US" sz="2000">
                <a:latin typeface="Courier New"/>
              </a:rPr>
              <a:t>[]</a:t>
            </a:r>
            <a:r>
              <a:rPr lang="en-US" sz="2000"/>
              <a:t> have high precedence, with </a:t>
            </a:r>
            <a:r>
              <a:rPr lang="en-US" sz="2000">
                <a:latin typeface="Courier New"/>
              </a:rPr>
              <a:t>*</a:t>
            </a:r>
            <a:r>
              <a:rPr lang="en-US" sz="2000"/>
              <a:t> and </a:t>
            </a:r>
            <a:r>
              <a:rPr lang="en-US" sz="2000">
                <a:latin typeface="Courier New"/>
              </a:rPr>
              <a:t>&amp;</a:t>
            </a:r>
            <a:r>
              <a:rPr lang="en-US" sz="2000"/>
              <a:t> just below</a:t>
            </a:r>
            <a:endParaRPr/>
          </a:p>
          <a:p>
            <a:pPr marL="63500" lvl="0" indent="-238125">
              <a:spcBef>
                <a:spcPct val="20000"/>
              </a:spcBef>
              <a:buChar char="•"/>
            </a:pPr>
            <a:r>
              <a:rPr lang="en-US" sz="2000"/>
              <a:t>Unary </a:t>
            </a:r>
            <a:r>
              <a:rPr lang="en-US" sz="2000">
                <a:latin typeface="Courier New"/>
              </a:rPr>
              <a:t>+</a:t>
            </a:r>
            <a:r>
              <a:rPr lang="en-US" sz="2000"/>
              <a:t>,</a:t>
            </a:r>
            <a:r>
              <a:rPr lang="en-US" sz="2000">
                <a:latin typeface="Courier New"/>
              </a:rPr>
              <a:t> -</a:t>
            </a:r>
            <a:r>
              <a:rPr lang="en-US" sz="2000"/>
              <a:t>, and </a:t>
            </a:r>
            <a:r>
              <a:rPr lang="en-US" sz="2000">
                <a:latin typeface="Courier New"/>
              </a:rPr>
              <a:t>*</a:t>
            </a:r>
            <a:r>
              <a:rPr lang="en-US" sz="2000"/>
              <a:t> have higher precedence than binary forms</a:t>
            </a:r>
            <a:endParaRPr/>
          </a:p>
        </p:txBody>
      </p:sp>
      <p:sp>
        <p:nvSpPr>
          <p:cNvPr id="1794" name="TextBox 5"/>
          <p:cNvSpPr txBox="true">
            <a:spLocks noGrp="true" noChangeShapeType="true"/>
          </p:cNvSpPr>
          <p:nvPr/>
        </p:nvSpPr>
        <p:spPr>
          <a:xfrm>
            <a:off x="6672262" y="6477000"/>
            <a:ext cx="21669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1800">
                <a:solidFill>
                  <a:srgbClr val="7F7F7F"/>
                </a:solidFill>
                <a:latin typeface="Calibri"/>
              </a:rPr>
              <a:t>Source: K&amp;R page 53</a:t>
            </a:r>
            <a:endParaRPr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p="http://schemas.openxmlformats.org/presentationml/2006/main">
  <p:cSld>
    <p:spTree>
      <p:nvGrpSpPr>
        <p:cNvPr id="17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Rectangle 1"/>
          <p:cNvSpPr>
            <a:spLocks noGrp="true" noChangeShapeType="true"/>
          </p:cNvSpPr>
          <p:nvPr>
            <p:ph type="title"/>
          </p:nvPr>
        </p:nvSpPr>
        <p:spPr>
          <a:xfrm>
            <a:off x="427037" y="436562"/>
            <a:ext cx="8716962" cy="782637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lnSpc>
                <a:spcPct val="87000"/>
              </a:lnSpc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CN"/>
              <a:t>引用不存在的变量</a:t>
            </a:r>
            <a:endParaRPr/>
          </a:p>
        </p:txBody>
      </p:sp>
      <p:sp>
        <p:nvSpPr>
          <p:cNvPr id="1797" name="Rectangle 2"/>
          <p:cNvSpPr>
            <a:spLocks noGrp="true" noChangeShapeType="true"/>
          </p:cNvSpPr>
          <p:nvPr>
            <p:ph type="body"/>
          </p:nvPr>
        </p:nvSpPr>
        <p:spPr>
          <a:xfrm>
            <a:off x="447675" y="1404937"/>
            <a:ext cx="8307387" cy="52244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6pPr>
            <a:lvl7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7pPr>
            <a:lvl8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8pPr>
            <a:lvl9pPr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  <a:defRPr lang="en-US" sz="1800"/>
            </a:lvl9pPr>
          </a:lstStyle>
          <a:p>
            <a:pPr marL="342900" lvl="0" indent="-342900">
              <a:lnSpc>
                <a:spcPct val="95000"/>
              </a:lnSpc>
              <a:spcBef>
                <a:spcPct val="20000"/>
              </a:spcBef>
              <a:buChar char="•"/>
              <a:tabLst>
                <a:tab pos="319087" algn="l"/>
                <a:tab pos="846137" algn="l"/>
                <a:tab pos="1760537" algn="l"/>
                <a:tab pos="2674937" algn="l"/>
                <a:tab pos="3589337" algn="l"/>
                <a:tab pos="4503737" algn="l"/>
                <a:tab pos="5418137" algn="l"/>
                <a:tab pos="6332537" algn="l"/>
                <a:tab pos="7246937" algn="l"/>
                <a:tab pos="8161337" algn="l"/>
                <a:tab pos="9075737" algn="l"/>
                <a:tab pos="9990137" algn="l"/>
              </a:tabLst>
            </a:pPr>
            <a:r>
              <a:rPr lang="zh-CN"/>
              <a:t>不要将局部变量的指针返回给作用域之外</a:t>
            </a:r>
            <a:endParaRPr/>
          </a:p>
        </p:txBody>
      </p:sp>
      <p:sp>
        <p:nvSpPr>
          <p:cNvPr id="1798" name="Text Box 3"/>
          <p:cNvSpPr txBox="true">
            <a:spLocks noGrp="true" noChangeShapeType="true"/>
          </p:cNvSpPr>
          <p:nvPr/>
        </p:nvSpPr>
        <p:spPr>
          <a:xfrm>
            <a:off x="914400" y="2463800"/>
            <a:ext cx="2490787" cy="1631950"/>
          </a:xfrm>
          <a:prstGeom prst="rect">
            <a:avLst/>
          </a:prstGeom>
          <a:solidFill>
            <a:srgbClr val="F6F5BD"/>
          </a:solidFill>
          <a:ln w="3240">
            <a:solidFill>
              <a:schemeClr val="dk1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false" i="false">
                <a:solidFill>
                  <a:schemeClr val="dk1"/>
                </a:solidFill>
                <a:latin typeface="Comic Sans MS"/>
              </a:defRPr>
            </a:lvl5pPr>
            <a:lvl6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6pPr>
            <a:lvl7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7pPr>
            <a:lvl8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8pPr>
            <a:lvl9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800"/>
            </a:lvl9pPr>
          </a:lstStyle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int *foo () {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int val;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   return &amp;val;</a:t>
            </a:r>
            <a:endParaRPr/>
          </a:p>
          <a:p>
            <a:pPr marL="0" lvl="0" indent="0">
              <a:spcBef>
                <a:spcPts val="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true" i="false" u="none">
                <a:latin typeface="Courier New"/>
                <a:ea typeface="msgothic" charset="1"/>
              </a:rPr>
              <a:t>}  </a:t>
            </a: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icfp99">
  <a:themeElements>
    <a:clrScheme name="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0000FF"/>
      </a:hlink>
      <a:folHlink>
        <a:srgbClr val="B2B2B2"/>
      </a:folHlink>
    </a:clrScheme>
    <a:fontScheme name="default">
      <a:majorFont>
        <a:latin typeface="Comic Sans MS"/>
        <a:ea typeface=""/>
        <a:cs typeface=""/>
      </a:majorFont>
      <a:minorFont>
        <a:latin typeface="宋体"/>
        <a:ea typeface=""/>
        <a:cs typeface=""/>
      </a:minorFont>
    </a:fontScheme>
    <a:fmtScheme name="Default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CCCCFF"/>
      </a:hlink>
      <a:folHlink>
        <a:srgbClr val="B2B2B2"/>
      </a:folHlink>
    </a:clrScheme>
    <a:fontScheme name="default">
      <a:majorFont>
        <a:latin typeface="Comic Sans MS"/>
        <a:ea typeface=""/>
        <a:cs typeface=""/>
      </a:majorFont>
      <a:minorFont>
        <a:latin typeface="宋体"/>
        <a:ea typeface=""/>
        <a:cs typeface=""/>
      </a:minorFont>
    </a:fontScheme>
    <a:fmtScheme name="Default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2025-05-08T21:59:02Z</dcterms:created>
  <dcterms:modified xsi:type="dcterms:W3CDTF">2025-05-08T21:59:02Z</dcterms:modified>
</cp:coreProperties>
</file>